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08788" cy="9926638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CEE6C-5083-4148-81B1-B63B2B55FAF1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83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15153"/>
            <a:ext cx="544703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28583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6CFCA-4395-4D01-A208-2331FBE663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31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838" y="744538"/>
            <a:ext cx="6615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6CFCA-4395-4D01-A208-2331FBE663F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37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5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40AA-59A6-4230-9CF3-939B70B1D96C}" type="datetimeFigureOut">
              <a:rPr lang="ru-RU" smtClean="0"/>
              <a:pPr/>
              <a:t>24.05.2018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4569972"/>
            <a:ext cx="9144000" cy="486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-13336" y="843558"/>
            <a:ext cx="9144000" cy="12961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3185"/>
          <a:stretch/>
        </p:blipFill>
        <p:spPr>
          <a:xfrm>
            <a:off x="6878607" y="81063"/>
            <a:ext cx="598580" cy="5139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65" y="149847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СТРАТЕГИЧЕСКАЯ СЕССИЯ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«Образ </a:t>
            </a:r>
            <a:r>
              <a:rPr lang="ru-RU" sz="3100" b="1" dirty="0">
                <a:solidFill>
                  <a:srgbClr val="002060"/>
                </a:solidFill>
              </a:rPr>
              <a:t>будущего социальной сферы России. Социальная поддержка»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en-AU" sz="3200" dirty="0"/>
              <a:t/>
            </a:r>
            <a:br>
              <a:rPr lang="en-AU" sz="3200" dirty="0"/>
            </a:br>
            <a:endParaRPr lang="ru-RU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057095" y="3029587"/>
            <a:ext cx="6956534" cy="359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E60000"/>
                </a:solidFill>
              </a:rPr>
              <a:t>«Достойный </a:t>
            </a:r>
            <a:r>
              <a:rPr lang="ru-RU" sz="3200" b="1" dirty="0">
                <a:solidFill>
                  <a:srgbClr val="E60000"/>
                </a:solidFill>
              </a:rPr>
              <a:t>труд – основа социальной политики государства»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Дальневосточный Федеральный Округ                                                          г. Владивосток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21 – 22 февраля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1" y="144511"/>
            <a:ext cx="1872208" cy="3864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9" t="18142" r="12173" b="25934"/>
          <a:stretch/>
        </p:blipFill>
        <p:spPr>
          <a:xfrm>
            <a:off x="3419873" y="-8254"/>
            <a:ext cx="2127319" cy="8518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r="24743"/>
          <a:stretch/>
        </p:blipFill>
        <p:spPr>
          <a:xfrm>
            <a:off x="5364089" y="120634"/>
            <a:ext cx="820857" cy="4341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233" y="81063"/>
            <a:ext cx="568261" cy="4261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" b="-8863"/>
          <a:stretch/>
        </p:blipFill>
        <p:spPr>
          <a:xfrm>
            <a:off x="2146091" y="94297"/>
            <a:ext cx="866368" cy="4795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87" y="153891"/>
            <a:ext cx="1072884" cy="3339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27" y="81063"/>
            <a:ext cx="503893" cy="5264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88" y="166052"/>
            <a:ext cx="710579" cy="33308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2424682" y="2137420"/>
            <a:ext cx="4065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Тематическая группа </a:t>
            </a:r>
            <a:r>
              <a:rPr lang="ru-RU" sz="2800" dirty="0" smtClean="0">
                <a:solidFill>
                  <a:schemeClr val="tx2"/>
                </a:solidFill>
              </a:rPr>
              <a:t>№</a:t>
            </a:r>
            <a:r>
              <a:rPr lang="en-US" sz="2800" dirty="0">
                <a:solidFill>
                  <a:schemeClr val="tx2"/>
                </a:solidFill>
              </a:rPr>
              <a:t>2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7069" y="3579862"/>
            <a:ext cx="42774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Лидер группы: Занькова И.Ю.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Координатор группы: Молодцов О.В.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240637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2734" y="4551531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endParaRPr lang="ru-RU" sz="1800" dirty="0" smtClean="0">
              <a:solidFill>
                <a:srgbClr val="002060"/>
              </a:solidFill>
              <a:ea typeface="+mn-ea"/>
              <a:cs typeface="+mn-cs"/>
            </a:endParaRPr>
          </a:p>
          <a:p>
            <a:pPr lvl="0" algn="l">
              <a:spcBef>
                <a:spcPts val="0"/>
              </a:spcBef>
            </a:pPr>
            <a:r>
              <a:rPr lang="ru-RU" sz="1800" dirty="0" smtClean="0">
                <a:solidFill>
                  <a:srgbClr val="002060"/>
                </a:solidFill>
                <a:ea typeface="+mn-ea"/>
                <a:cs typeface="+mn-cs"/>
              </a:rPr>
              <a:t>Дальневосточный </a:t>
            </a: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Федеральный Округ                                                        </a:t>
            </a:r>
            <a:r>
              <a:rPr lang="ru-RU" sz="1800" dirty="0" smtClean="0">
                <a:solidFill>
                  <a:srgbClr val="002060"/>
                </a:solidFill>
                <a:ea typeface="+mn-ea"/>
                <a:cs typeface="+mn-cs"/>
              </a:rPr>
              <a:t>  </a:t>
            </a: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779080" y="30747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992" y="843558"/>
            <a:ext cx="891550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2088" y="565825"/>
            <a:ext cx="8737968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Достойный труд – высокое качество жизни. Оплата труда зависит от квалификации работников. Решен вопрос с формами и методами предоставления компенсаций за работу в особых климатических условиях и на особых территориях за счет средств бюджета РФ. Неформальная занятость не существует. «Работающих бедных» нет. Обеспечена социальная защищенность работников. Система подготовки кадров обеспечивает потребность работодателей регионов в рабочей силе, резиденты Территорий Опережающего Социально-экономического Развития и Свободного Порта Владивосток создали заявленное количество рабочих мест. </a:t>
            </a:r>
            <a:endParaRPr lang="ru-RU" sz="2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27382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827584" y="63375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992" y="843558"/>
            <a:ext cx="891550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3858"/>
            <a:ext cx="8712968" cy="447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Рабочие </a:t>
            </a:r>
            <a:r>
              <a:rPr lang="ru-RU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места – высокотехнологичны, безопасны, условия труда соответствуют государственным нормативным требованиям. Отсутствуют малообеспеченные слои </a:t>
            </a:r>
            <a:r>
              <a:rPr lang="ru-RU" sz="22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населения. Значительно </a:t>
            </a:r>
            <a:r>
              <a:rPr lang="ru-RU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снижен отток молодежи и трудоспособного населения, улучшена демографическая ситуация. Имеется система регулярной переподготовки и повышения квалификации руководителей с отраслевой спецификой. Повышена конкурентоспособность товаров и услуг, производимых в регионах с особыми климатическими условиями. Взаимные ожидания работника и работодателя сбалансированы. Имеется достаточное количество новых </a:t>
            </a:r>
            <a:r>
              <a:rPr lang="ru-RU" sz="22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высокооплачиваемых рабочих мест.</a:t>
            </a:r>
            <a:endParaRPr lang="ru-RU" sz="2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41151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56996" y="451596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827584" y="123478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992" y="843558"/>
            <a:ext cx="891550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	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4288" y="1126529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Съездили с семьей в Сочи, получили компенсацию за проезд за счет государства. На работу бегу с радостью, коллектив дружный, т.к. все получают заработную плату согласно квалификации. Жизнь удалась. </a:t>
            </a:r>
            <a:r>
              <a:rPr lang="ru-RU" sz="2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Спасибо </a:t>
            </a:r>
            <a:r>
              <a:rPr lang="ru-RU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форуму «Будущее»!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747208"/>
            <a:ext cx="2524740" cy="236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73554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КОНТУР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ПРОЕКТА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088529"/>
              </p:ext>
            </p:extLst>
          </p:nvPr>
        </p:nvGraphicFramePr>
        <p:xfrm>
          <a:off x="323528" y="1204912"/>
          <a:ext cx="8496944" cy="3258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440"/>
                <a:gridCol w="5175504"/>
              </a:tblGrid>
              <a:tr h="3467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100" dirty="0" smtClean="0"/>
                        <a:t>КОНТРАГЕНТЫ</a:t>
                      </a:r>
                      <a:endParaRPr lang="ru-RU" sz="11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ПРОДУКТЫ/ЭФФЕКТЫ</a:t>
                      </a: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7440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Федеральные органы исполнительной власти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Расчеты и информация для принятия решений, снижение социальной напряженности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40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Органы законодательной власти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Предложения для внесения законодательной инициативы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6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Работодатели, их объединения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Трудовые ресурсы, снижение социальной напряженности, улучшение психологического климата в коллективе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11839" y="444444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19228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285932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ЗАДАЧИ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502839"/>
              </p:ext>
            </p:extLst>
          </p:nvPr>
        </p:nvGraphicFramePr>
        <p:xfrm>
          <a:off x="323528" y="747587"/>
          <a:ext cx="8640959" cy="4339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71"/>
                <a:gridCol w="3830647"/>
                <a:gridCol w="1152205"/>
                <a:gridCol w="1307145"/>
                <a:gridCol w="1728191"/>
              </a:tblGrid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СОБЫТИЕ/ДЕЙСТВИЕ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СРОК/ПЕРИОД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837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Внедрение клиентоориентированной модели «Экспресс-биржа труда» в деятельность органов службы занятости Приморского края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этап – апрель 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этап – июнь 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Магерчук Е.М.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Зенина Т.С.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обоснований и предложений по дифференциации в оплате труда «указных» категорий работников в зависимости от квалификации, а также прочих категорий работников, в том числе в учреждениях социального обслуживания (устранение диспропорции)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март 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И.Ю.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Рябоконь Т.М.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Адова М.Г.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Красицкая С.В.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проведения координационной рабочей группы по модернизации прогноза кадровой потребности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март 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Кирик И.Г.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Красицкая С.В.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Магерчук Е.М.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проведения опроса работодателей о потребности в кадрах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Кирик И.Г.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Зенина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Т.С.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проведения месячника по легализации трудовых отношений на территории муниципальных образований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май 2018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Кирик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И.Г.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Зенина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Т.С.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Красицкая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С.В.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Магерчук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Е.М.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15902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42625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573528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ЗАДАЧИ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03197"/>
              </p:ext>
            </p:extLst>
          </p:nvPr>
        </p:nvGraphicFramePr>
        <p:xfrm>
          <a:off x="251520" y="1035183"/>
          <a:ext cx="8640960" cy="3892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71"/>
                <a:gridCol w="3985742"/>
                <a:gridCol w="1224136"/>
                <a:gridCol w="1512168"/>
                <a:gridCol w="1296143"/>
              </a:tblGrid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СОБЫТИЕ/ДЕЙСТВИЕ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СРОК/ПЕРИОД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</a:t>
                      </a:r>
                      <a:endParaRPr lang="ru-RU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59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Проведения анализа самозанятых граждан по видам деятельности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июнь 2018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Кирик И.Г.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Красицкая С.В.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Разработка проекта типовой программы «нулевого травматизма», проведение мониторинга их внедрения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этап – март 2018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этап (мониторинг) - ежеквартально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Олексенко Н.В.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Радько О.В.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Саенко М.А.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Калинкин А.Ю.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Белова Л.М.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0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Проведение мониторинга развития социального партнерства, коллективно-договорного регулирования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раз в полугодие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Олексенко Н.В.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И.Ю.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Саенко М.А.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Калинкин А.Ю.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Белова Л.М.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Направление предложений по механизму возмещения расходов хозяйствующих субъектов на компенсационные выплаты и государственные гарантии за работу в особых климатических условиях и на особых территориях за счет средств федерального бюджета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квартал 2018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И.Ю.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Красицкая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С.В.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Олексенко Н.В.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Рябоконь Т.М.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Саенко М.А.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Калинкин А.Ю.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Белова Л.М.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102735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270030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45996"/>
              </p:ext>
            </p:extLst>
          </p:nvPr>
        </p:nvGraphicFramePr>
        <p:xfrm>
          <a:off x="179512" y="724518"/>
          <a:ext cx="864096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340"/>
                <a:gridCol w="2777053"/>
                <a:gridCol w="2291573"/>
                <a:gridCol w="2107994"/>
              </a:tblGrid>
              <a:tr h="360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Струны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1179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Власть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Рассмотрение предложений и принятие решений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Принятие нормативных правовых актов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Мониторинг правоприменения нормативных правовых актов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</a:tr>
              <a:tr h="378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Работодатели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Участие в реализации проектов группы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1945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Профсоюзы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Участие в реализации проектов группы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Дальневосточного Форума профсоюзных организаций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Участие в реализации проектов группы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134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События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Заседания региональных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трехсторонних комиссий по регулированию социально-трудовых отношений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Дальневосточный Форум профсоюзных организаций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Всероссийский Форум «Достойный труд»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0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35077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300856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820511"/>
              </p:ext>
            </p:extLst>
          </p:nvPr>
        </p:nvGraphicFramePr>
        <p:xfrm>
          <a:off x="251520" y="762511"/>
          <a:ext cx="8655381" cy="398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784"/>
                <a:gridCol w="3000521"/>
                <a:gridCol w="2076564"/>
                <a:gridCol w="2111512"/>
              </a:tblGrid>
              <a:tr h="343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Струны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409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Медиа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Освещение всех процессов и событий, связанных с реализацией «дорожной карты»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039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Команда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предложений, участие в обсуждении проектов нормативных правовых актов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Реализация нормативных правовых актов (НПА), мониторинг применения НПА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Оценка результатов исполнения нормативных правовых актов и корректировка при необходимости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039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Ресурсы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Административные, информационные, производственные ресурсы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Дополнительные финансовые ресурсы в связи с принятием НПА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Повышение качества и количества трудовых ресурсов, повышение качества управления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30826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23417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413779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48369"/>
              </p:ext>
            </p:extLst>
          </p:nvPr>
        </p:nvGraphicFramePr>
        <p:xfrm>
          <a:off x="323528" y="875434"/>
          <a:ext cx="8568952" cy="390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198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Образ 2025</a:t>
                      </a:r>
                      <a:endParaRPr lang="ru-RU" sz="1400" baseline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17570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Достойный труд – высокое качество жизни. Оплата труда зависит от квалификации работников. Решен вопрос с формами и методами предоставления компенсаций за работу в особых климатических условиях и на особых территориях за счет средств бюджета РФ. Неформальная занятость не существует. «Работающих бедных» нет. Обеспечена социальная защищенность работников. Система подготовки кадров обеспечивает потребность работодателей регионов в рабочей силе, резиденты Территорий опережающего социально-экономического развития и Свободного Порта Владивосток создали заявленное количество рабочих мест. Рабочие места – высокотехнологичны, безопасны, условия труда соответствуют государственным нормативным требованиям. Отсутствуют малообеспеченные слои населения. 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11916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735546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ДОРОЖНАЯ КАРТА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523479"/>
              </p:ext>
            </p:extLst>
          </p:nvPr>
        </p:nvGraphicFramePr>
        <p:xfrm>
          <a:off x="309108" y="1275606"/>
          <a:ext cx="8583372" cy="359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3372"/>
              </a:tblGrid>
              <a:tr h="191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Образ 2025</a:t>
                      </a:r>
                      <a:endParaRPr lang="ru-RU" sz="1400" baseline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319066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Значительно снижен отток молодежи и трудоспособного населения, улучшена демографическая ситуация. Имеется система регулярной переподготовки и повышения квалификации руководителей с отраслевой спецификой. Повышена конкурентоспособность товаров и услуг, производимых в регионах с особыми климатическими условиями. Взаимные ожидания работника и работодателя сбалансированы. Имеется достаточное количество новых и высокооплачиваемых рабочих мест.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Съездили с семьей в Сочи, получили компенсацию за проезд за счет государства. На работу бегу с радостью, коллектив дружный, т.к. все получают заработную плату согласно квалификации. Жизнь удалась. Спасибо форуму «Будущее»!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7340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827584" y="123478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3935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СОСТАВ ГРУППЫ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02551"/>
              </p:ext>
            </p:extLst>
          </p:nvPr>
        </p:nvGraphicFramePr>
        <p:xfrm>
          <a:off x="323528" y="771550"/>
          <a:ext cx="8627472" cy="380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7472"/>
              </a:tblGrid>
              <a:tr h="281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ФИО</a:t>
                      </a:r>
                      <a:endParaRPr lang="ru-RU" sz="900" dirty="0"/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Занькова Ирина Юрьевна– лидер группы</a:t>
                      </a:r>
                    </a:p>
                  </a:txBody>
                  <a:tcPr marT="34290" marB="34290"/>
                </a:tc>
              </a:tr>
              <a:tr h="229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Адова Марина Григорьевна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Белова Лариса Михайловна</a:t>
                      </a: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</a:rPr>
                        <a:t>Зенина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 Татьяна Сергеевна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Калинкин Александр Юрьевич</a:t>
                      </a: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Кирик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Ирина Григорьевна</a:t>
                      </a: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Климанский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Александр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Иванович </a:t>
                      </a: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</a:rPr>
                        <a:t>Красицкая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 Светлана Викторовна</a:t>
                      </a: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Магерчук Елена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Михайловна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33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Олексенко Наталья Владимировна</a:t>
                      </a:r>
                    </a:p>
                  </a:txBody>
                  <a:tcPr marL="68580" marR="68580" marT="0" marB="0"/>
                </a:tc>
              </a:tr>
              <a:tr h="21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Радько Ольга Викторовна</a:t>
                      </a:r>
                    </a:p>
                  </a:txBody>
                  <a:tcPr marL="68580" marR="68580" marT="0" marB="0"/>
                </a:tc>
              </a:tr>
              <a:tr h="213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Рябоконь Татьяна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Миколаевна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Саенко Максим Андреевич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itle 3"/>
          <p:cNvSpPr txBox="1">
            <a:spLocks/>
          </p:cNvSpPr>
          <p:nvPr/>
        </p:nvSpPr>
        <p:spPr>
          <a:xfrm>
            <a:off x="107504" y="4705428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3"/>
          <a:stretch/>
        </p:blipFill>
        <p:spPr>
          <a:xfrm>
            <a:off x="5364088" y="1117049"/>
            <a:ext cx="3456384" cy="335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691681" y="74946"/>
            <a:ext cx="6537973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rgbClr val="E60000"/>
              </a:solidFill>
            </a:endParaRPr>
          </a:p>
          <a:p>
            <a:r>
              <a:rPr lang="ru-RU" sz="1800" b="1" dirty="0">
                <a:solidFill>
                  <a:srgbClr val="FF0000"/>
                </a:solidFill>
              </a:rPr>
              <a:t>«Достойный труд – основа социальной политики государства»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79943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72360"/>
              </p:ext>
            </p:extLst>
          </p:nvPr>
        </p:nvGraphicFramePr>
        <p:xfrm>
          <a:off x="294268" y="915566"/>
          <a:ext cx="8526204" cy="4203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4804"/>
                <a:gridCol w="1776293"/>
                <a:gridCol w="1865107"/>
              </a:tblGrid>
              <a:tr h="3378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СОБЫТИЯ/ДЕЙСТВИЯ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61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Создание группы </a:t>
                      </a:r>
                      <a:r>
                        <a:rPr lang="en-US" sz="1600" b="1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WhatsApp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 февраля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Рябоконь Т.М.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Издание локального акта о внедрении проекта «Экспресс-биржа труда»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марта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Магерчук Е.М.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904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Направление материалов по результатам работы группы субъектам ДФО с предложением о проведении круглых столов по обозначенной тематике,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запрос контактных данных лиц для взаимодействия по региону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марта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И.Ю.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0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Размещение информационных материалов о Форуме «Будущее» на сайте Администрации Приморского края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 марта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И.Ю.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347614"/>
            <a:ext cx="792088" cy="44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3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691681" y="74946"/>
            <a:ext cx="6537973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rgbClr val="E60000"/>
              </a:solidFill>
            </a:endParaRPr>
          </a:p>
          <a:p>
            <a:r>
              <a:rPr lang="ru-RU" sz="1800" b="1" dirty="0">
                <a:solidFill>
                  <a:srgbClr val="FF0000"/>
                </a:solidFill>
              </a:rPr>
              <a:t>«Достойный труд – основа социальной политики государства»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79943"/>
            <a:ext cx="4572000" cy="461655"/>
          </a:xfrm>
          <a:prstGeom prst="rect">
            <a:avLst/>
          </a:prstGeom>
        </p:spPr>
        <p:txBody>
          <a:bodyPr lIns="91430" tIns="45715" rIns="91430" bIns="45715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94949"/>
              </p:ext>
            </p:extLst>
          </p:nvPr>
        </p:nvGraphicFramePr>
        <p:xfrm>
          <a:off x="338158" y="1062319"/>
          <a:ext cx="852620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4804"/>
                <a:gridCol w="1776293"/>
                <a:gridCol w="1865107"/>
              </a:tblGrid>
              <a:tr h="413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СОБЫТИЯ/ДЕЙСТВИЯ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8711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и направление расчетов по дифференциации в оплате труда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Март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И.Ю.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07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Уточнение «дорожной карты» на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Апрель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И.Ю.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1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Налаживание контактов с представителями регионов ДФО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 квартал 2018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Все участники группы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79512" y="451596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</p:spTree>
    <p:extLst>
      <p:ext uri="{BB962C8B-B14F-4D97-AF65-F5344CB8AC3E}">
        <p14:creationId xmlns:p14="http://schemas.microsoft.com/office/powerpoint/2010/main" val="325695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1203598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424058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691681" y="74946"/>
            <a:ext cx="6537973" cy="270030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rgbClr val="E60000"/>
              </a:solidFill>
            </a:endParaRPr>
          </a:p>
          <a:p>
            <a:r>
              <a:rPr lang="ru-RU" sz="1800" b="1" dirty="0">
                <a:solidFill>
                  <a:srgbClr val="FF0000"/>
                </a:solidFill>
              </a:rPr>
              <a:t>«Достойный труд – основа социальной политики государства»</a:t>
            </a:r>
          </a:p>
        </p:txBody>
      </p:sp>
    </p:spTree>
    <p:extLst>
      <p:ext uri="{BB962C8B-B14F-4D97-AF65-F5344CB8AC3E}">
        <p14:creationId xmlns:p14="http://schemas.microsoft.com/office/powerpoint/2010/main" val="6120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002887"/>
              </p:ext>
            </p:extLst>
          </p:nvPr>
        </p:nvGraphicFramePr>
        <p:xfrm>
          <a:off x="251520" y="1383618"/>
          <a:ext cx="8712968" cy="3240974"/>
        </p:xfrm>
        <a:graphic>
          <a:graphicData uri="http://schemas.openxmlformats.org/drawingml/2006/table">
            <a:tbl>
              <a:tblPr firstRow="1" bandRow="1"/>
              <a:tblGrid>
                <a:gridCol w="535007"/>
                <a:gridCol w="3821478"/>
                <a:gridCol w="4356483"/>
              </a:tblGrid>
              <a:tr h="29660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НОРМЫ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НАСТОЯЩЕГО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НОРМЫ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БУДУЩЕГО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4629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Гарантии и компенсация за работу в особых климатических условиях  декларированы и их обязан обеспечивать работодатель. Это не работает.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Компенсация за работу в особых климатических условиях и территориях должна производиться за счет федерального бюджета, прямые выплаты работнику.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14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дифференциации в оплате труда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Дифференциация в оплате труда закреплена в Федеральном НПА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актуального прогноза кадровой потребности на рынке труда на долгосрочную перспективу в разрезе профессий (специальностей) уровня образования. Наличие неформальной занятости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Обязанность предоставления работодателями сведений о кадровой потребности по утвержденной форме. Отсутствие серых схем занятости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971601" y="1005576"/>
            <a:ext cx="6059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449710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/>
            <a:r>
              <a:rPr lang="ru-RU" dirty="0">
                <a:solidFill>
                  <a:srgbClr val="002060"/>
                </a:solidFill>
              </a:rPr>
              <a:t>21 – 22 февраля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827584" y="344976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115616" y="519522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326828"/>
              </p:ext>
            </p:extLst>
          </p:nvPr>
        </p:nvGraphicFramePr>
        <p:xfrm>
          <a:off x="120992" y="519522"/>
          <a:ext cx="8915504" cy="3711096"/>
        </p:xfrm>
        <a:graphic>
          <a:graphicData uri="http://schemas.openxmlformats.org/drawingml/2006/table">
            <a:tbl>
              <a:tblPr firstRow="1" bandRow="1"/>
              <a:tblGrid>
                <a:gridCol w="922616"/>
                <a:gridCol w="2880320"/>
                <a:gridCol w="5112568"/>
              </a:tblGrid>
              <a:tr h="4629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НОРМЫ</a:t>
                      </a: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 НОРМЫ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БУДУЩЕГО 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БАРЬЕРЫ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826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Компенсация за работу в особых климатических условиях и территориях должна производиться за счет федерального бюджета, прямые выплаты работнику.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Государство не определилось с необходимостью развития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территорий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федеральных НПА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9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Дифференциация в оплате труда закреплена в Федеральном НПА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федеральных НПА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6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Обязанность предоставления работодателями сведений о кадровой потребности по утвержденной форме. Отсутствие серых схем занятости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Отсутствие федеральных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НПА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 государства нет желания устранить серые схемы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4702312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27584" y="141480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1115616" y="865910"/>
            <a:ext cx="1355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МИССИЯ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4299942"/>
            <a:ext cx="8771488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827584" y="344976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626893"/>
            <a:ext cx="8352928" cy="2530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Обеспечение достойного труда как основы высокого качества жизни и развитие механизма государственного участия для достижения сбалансированности взаимных ожиданий работника и работодателя на рынке труда.</a:t>
            </a:r>
            <a:endParaRPr lang="ru-RU" sz="2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65"/>
          <a:stretch/>
        </p:blipFill>
        <p:spPr>
          <a:xfrm>
            <a:off x="7380311" y="615007"/>
            <a:ext cx="1509439" cy="109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79266"/>
              </p:ext>
            </p:extLst>
          </p:nvPr>
        </p:nvGraphicFramePr>
        <p:xfrm>
          <a:off x="356160" y="804057"/>
          <a:ext cx="8490199" cy="3840938"/>
        </p:xfrm>
        <a:graphic>
          <a:graphicData uri="http://schemas.openxmlformats.org/drawingml/2006/table">
            <a:tbl>
              <a:tblPr firstRow="1" bandRow="1"/>
              <a:tblGrid>
                <a:gridCol w="1650872"/>
                <a:gridCol w="3131675"/>
                <a:gridCol w="3707652"/>
              </a:tblGrid>
              <a:tr h="20146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7127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Занькова Ирина Юрьевна– лидер группы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предложений по дифференциации оплаты труда в зависимости от квалификации, сложности выполняемой работы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Расчет дополнительной потребности средств, подготовка и направление служебной записки Губернатору края, март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11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Адова Марина Григорьевна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Использование полученных знаний на практике в своем учреждении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Донесение информации, полученной на форуме, до работников Министерства, корректировка коллективного договора, пересмотр результатов по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специальной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оценки условий труда (СОУТ), март 2018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3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Белова Лариса Михайловна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Реализация предложений через правовые акты субъекта и 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Обучение координаторов Профсоюзных организаций и участие в комиссиях на уровне субъекта, март-апрель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9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Зимина Татьяна Сергеевна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работы по выявлению неформальной занятости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Анкетирование граждан (в мае 2018 года)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3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Калинкин Александр Юрьевич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работы с объединениями работодателей для выработки решений по получению заказов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Сбор информации от объединений работодателей по получению заказов (1 полугодие 2018 года)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827584" y="342392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79512" y="4659982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827584" y="116319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4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316591"/>
              </p:ext>
            </p:extLst>
          </p:nvPr>
        </p:nvGraphicFramePr>
        <p:xfrm>
          <a:off x="179514" y="908135"/>
          <a:ext cx="8784974" cy="3607831"/>
        </p:xfrm>
        <a:graphic>
          <a:graphicData uri="http://schemas.openxmlformats.org/drawingml/2006/table">
            <a:tbl>
              <a:tblPr firstRow="1" bandRow="1"/>
              <a:tblGrid>
                <a:gridCol w="1351535"/>
                <a:gridCol w="3040951"/>
                <a:gridCol w="4392488"/>
              </a:tblGrid>
              <a:tr h="328074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903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Кирик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Ирина Григорьевна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Выявление сути проблемы составления кадровой потребности при проведении анкетирования работодателей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Формирование предложений в региональные и федеральные органы исполнительной власти, в течение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проведения координационной рабочее группы по снижению неформальной занятости, март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684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Климанский Александр Иванович 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Сказать и быть услышанным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Активное участие в работе форума «Будущее», 21-22 февраля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78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Красицкая Светлана Викторовна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работы с работодателями по прогнозированию кадровой потребности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Подготовка и доведение обращений к работодателям о предоставлении информации о кадровой потребности (в марте 2018 года)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15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Магерчук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Елена Михайловна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работы с резидентами Территорий Опережающего Развития и Свободный Порт Владивосток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Анкетирование резидентов Территорий Опережающего Развития и Свободный Порт Владивосток (в апреле 2018 года)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Внедрение в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дея-ть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службы занятости проекта «Экспресс-биржа труда», апрель 2018 год, июнь 2018 год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827584" y="465516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827584" y="141480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4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06813"/>
              </p:ext>
            </p:extLst>
          </p:nvPr>
        </p:nvGraphicFramePr>
        <p:xfrm>
          <a:off x="323529" y="1005576"/>
          <a:ext cx="8496943" cy="3078343"/>
        </p:xfrm>
        <a:graphic>
          <a:graphicData uri="http://schemas.openxmlformats.org/drawingml/2006/table">
            <a:tbl>
              <a:tblPr firstRow="1" bandRow="1"/>
              <a:tblGrid>
                <a:gridCol w="1652184"/>
                <a:gridCol w="3540393"/>
                <a:gridCol w="3304366"/>
              </a:tblGrid>
              <a:tr h="35317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25718" marB="25718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9272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Олексенко Наталья Владимировна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Взаимодействие с объединениями работодателей и объединениями профсоюзов в целях развития социального партнерства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Проведение заседания временной рабочей группы, март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Проведение заседаний межведомственной комиссии по охране труда, март 2018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06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Радько Ольга Викторовна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Организация работы с работодателями по снижению неформальной занятости, снижению задолженности по заработной плате и улучшению условий труда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Тесная работа с работодателями, осуществление контрольно-надзорной деятельности, март 2018 год, постоянно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72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Саенко Максим Андреевич</a:t>
                      </a:r>
                    </a:p>
                  </a:txBody>
                  <a:tcPr marL="68580" marR="6858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Доведение экспертных оценок до законодателя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Обращение к депутату Гос. Думы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Пинскому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В.В. (до июня 2018 года)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827584" y="573528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97564"/>
            <a:ext cx="262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ПРАВИЛА ГРУППЫ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97114"/>
              </p:ext>
            </p:extLst>
          </p:nvPr>
        </p:nvGraphicFramePr>
        <p:xfrm>
          <a:off x="323528" y="1323526"/>
          <a:ext cx="8496944" cy="215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343"/>
                <a:gridCol w="7626601"/>
              </a:tblGrid>
              <a:tr h="7260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ПРАВИЛА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(принятые)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rgbClr val="FF0000"/>
                    </a:solidFill>
                  </a:tcPr>
                </a:tc>
              </a:tr>
              <a:tr h="477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Паритетность отношений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7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Стараться слышать друг друга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7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Доводить</a:t>
                      </a:r>
                      <a:r>
                        <a:rPr lang="ru-RU" sz="2000" b="1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начатое до конца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4648306"/>
            <a:ext cx="8843496" cy="407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Дальневосточный Федеральный Округ                                                          г. Владивосток</a:t>
            </a:r>
          </a:p>
          <a:p>
            <a:pPr lvl="0" algn="r">
              <a:spcBef>
                <a:spcPts val="0"/>
              </a:spcBef>
            </a:pPr>
            <a:r>
              <a:rPr lang="ru-RU" sz="1800" dirty="0">
                <a:solidFill>
                  <a:srgbClr val="002060"/>
                </a:solidFill>
                <a:ea typeface="+mn-ea"/>
                <a:cs typeface="+mn-cs"/>
              </a:rPr>
              <a:t>21 – 22 февраля 2018</a:t>
            </a:r>
          </a:p>
          <a:p>
            <a:pPr algn="r"/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827584" y="249492"/>
            <a:ext cx="7776864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E60000"/>
                </a:solidFill>
              </a:rPr>
              <a:t>«ДОСТОЙНЫЙ ТРУД – ОСНОВА СОЦИАЛЬНОЙ ПОЛИТИКИ ГОСУДАРСТВА»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2066</Words>
  <Application>Microsoft Office PowerPoint</Application>
  <PresentationFormat>Экран (16:9)</PresentationFormat>
  <Paragraphs>332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СТРАТЕГИЧЕСКАЯ СЕССИЯ «Образ будущего социальной сферы России. Социальная поддержка»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СТРАТЕГИЧЕСКАЯ СЕССИЯ «Образ будущего социальной сферы России. Социальная поддержка»  </dc:title>
  <dc:creator>Марина</dc:creator>
  <cp:lastModifiedBy>Марина</cp:lastModifiedBy>
  <cp:revision>1</cp:revision>
  <dcterms:modified xsi:type="dcterms:W3CDTF">2018-05-24T11:42:33Z</dcterms:modified>
</cp:coreProperties>
</file>