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2" r:id="rId2"/>
    <p:sldId id="323" r:id="rId3"/>
    <p:sldId id="320" r:id="rId4"/>
    <p:sldId id="301" r:id="rId5"/>
    <p:sldId id="336" r:id="rId6"/>
    <p:sldId id="300" r:id="rId7"/>
    <p:sldId id="337" r:id="rId8"/>
    <p:sldId id="260" r:id="rId9"/>
    <p:sldId id="273" r:id="rId10"/>
    <p:sldId id="329" r:id="rId11"/>
    <p:sldId id="331" r:id="rId12"/>
    <p:sldId id="332" r:id="rId13"/>
    <p:sldId id="339" r:id="rId14"/>
    <p:sldId id="306" r:id="rId15"/>
    <p:sldId id="338" r:id="rId16"/>
    <p:sldId id="340" r:id="rId17"/>
    <p:sldId id="290" r:id="rId18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38B"/>
    <a:srgbClr val="EEECAC"/>
    <a:srgbClr val="D6D23E"/>
    <a:srgbClr val="2D1C6A"/>
    <a:srgbClr val="4D15BD"/>
    <a:srgbClr val="E18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44" autoAdjust="0"/>
    <p:restoredTop sz="94660"/>
  </p:normalViewPr>
  <p:slideViewPr>
    <p:cSldViewPr>
      <p:cViewPr varScale="1">
        <p:scale>
          <a:sx n="74" d="100"/>
          <a:sy n="74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FC8C5-7AA7-40F8-803D-3127240A24DD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073E7-818C-42CB-BB02-9EB497A1E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5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073E7-818C-42CB-BB02-9EB497A1EF0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619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50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89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50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39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16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82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4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051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190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40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40AA-59A6-4230-9CF3-939B70B1D96C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179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940AA-59A6-4230-9CF3-939B70B1D96C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2876F-DA47-45D7-AE57-376D42353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1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" y="6093296"/>
            <a:ext cx="9144000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0" y="1124744"/>
            <a:ext cx="9144000" cy="17281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65" y="181438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2060"/>
                </a:solidFill>
              </a:rPr>
              <a:t>СТРАТЕГИЧЕСКАЯ СЕССИЯ</a:t>
            </a:r>
            <a:r>
              <a:rPr lang="ru-RU" sz="4000" b="1" dirty="0" smtClean="0">
                <a:solidFill>
                  <a:srgbClr val="002060"/>
                </a:solidFill>
              </a:rPr>
              <a:t/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«Образ </a:t>
            </a:r>
            <a:r>
              <a:rPr lang="ru-RU" sz="4000" b="1" dirty="0">
                <a:solidFill>
                  <a:srgbClr val="002060"/>
                </a:solidFill>
              </a:rPr>
              <a:t>будущего социальной сферы России. Социальная поддержка»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en-AU" sz="3200" dirty="0"/>
              <a:t/>
            </a:r>
            <a:br>
              <a:rPr lang="en-AU" sz="3200" dirty="0"/>
            </a:br>
            <a:endParaRPr lang="ru-RU" sz="32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943200" y="3031512"/>
            <a:ext cx="5400600" cy="9109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 smtClean="0">
                <a:solidFill>
                  <a:srgbClr val="E60000"/>
                </a:solidFill>
              </a:rPr>
              <a:t>ДУМАЯ О ПОЖИЛЫХ – </a:t>
            </a:r>
            <a:br>
              <a:rPr lang="ru-RU" sz="3200" b="1" dirty="0" smtClean="0">
                <a:solidFill>
                  <a:srgbClr val="E60000"/>
                </a:solidFill>
              </a:rPr>
            </a:br>
            <a:r>
              <a:rPr lang="ru-RU" sz="3200" b="1" dirty="0" smtClean="0">
                <a:solidFill>
                  <a:srgbClr val="E60000"/>
                </a:solidFill>
              </a:rPr>
              <a:t>МЫ ДУМАЕМ О БУДУЩЕМ</a:t>
            </a:r>
            <a:endParaRPr lang="ru-RU" sz="3200" b="1" dirty="0">
              <a:solidFill>
                <a:srgbClr val="E60000"/>
              </a:solidFill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                                                                                                                                          г. Москва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02 марта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3528" y="4638513"/>
            <a:ext cx="366965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Уральский Федеральный округ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Свердловская область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г. Екатеринбург</a:t>
            </a: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20" name="Picture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13" r="23185"/>
          <a:stretch/>
        </p:blipFill>
        <p:spPr>
          <a:xfrm>
            <a:off x="6858248" y="39900"/>
            <a:ext cx="598580" cy="685287"/>
          </a:xfrm>
          <a:prstGeom prst="rect">
            <a:avLst/>
          </a:prstGeom>
        </p:spPr>
      </p:pic>
      <p:pic>
        <p:nvPicPr>
          <p:cNvPr id="22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47" t="31071" r="24050" b="34657"/>
          <a:stretch/>
        </p:blipFill>
        <p:spPr>
          <a:xfrm>
            <a:off x="4048696" y="70150"/>
            <a:ext cx="1342779" cy="639418"/>
          </a:xfrm>
          <a:prstGeom prst="rect">
            <a:avLst/>
          </a:prstGeom>
        </p:spPr>
      </p:pic>
      <p:pic>
        <p:nvPicPr>
          <p:cNvPr id="24" name="Picture 1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69" r="24743"/>
          <a:stretch/>
        </p:blipFill>
        <p:spPr>
          <a:xfrm>
            <a:off x="5443831" y="70150"/>
            <a:ext cx="820857" cy="578876"/>
          </a:xfrm>
          <a:prstGeom prst="rect">
            <a:avLst/>
          </a:prstGeom>
        </p:spPr>
      </p:pic>
      <p:pic>
        <p:nvPicPr>
          <p:cNvPr id="25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8873" y="39901"/>
            <a:ext cx="639374" cy="639374"/>
          </a:xfrm>
          <a:prstGeom prst="rect">
            <a:avLst/>
          </a:prstGeom>
        </p:spPr>
      </p:pic>
      <p:pic>
        <p:nvPicPr>
          <p:cNvPr id="26" name="Picture 1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8" t="1" b="-8863"/>
          <a:stretch/>
        </p:blipFill>
        <p:spPr>
          <a:xfrm>
            <a:off x="2616945" y="80210"/>
            <a:ext cx="866368" cy="639418"/>
          </a:xfrm>
          <a:prstGeom prst="rect">
            <a:avLst/>
          </a:prstGeom>
        </p:spPr>
      </p:pic>
      <p:pic>
        <p:nvPicPr>
          <p:cNvPr id="27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8143" y="162918"/>
            <a:ext cx="1072884" cy="445210"/>
          </a:xfrm>
          <a:prstGeom prst="rect">
            <a:avLst/>
          </a:prstGeom>
        </p:spPr>
      </p:pic>
      <p:pic>
        <p:nvPicPr>
          <p:cNvPr id="28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367" y="39901"/>
            <a:ext cx="503893" cy="701998"/>
          </a:xfrm>
          <a:prstGeom prst="rect">
            <a:avLst/>
          </a:prstGeom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172" y="149849"/>
            <a:ext cx="710579" cy="444112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31038"/>
            <a:ext cx="2616944" cy="73839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88" t="22960" r="22438" b="28653"/>
          <a:stretch/>
        </p:blipFill>
        <p:spPr>
          <a:xfrm>
            <a:off x="5220072" y="4286238"/>
            <a:ext cx="3919749" cy="1800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50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28392" y="59108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Дорожная карта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974066"/>
              </p:ext>
            </p:extLst>
          </p:nvPr>
        </p:nvGraphicFramePr>
        <p:xfrm>
          <a:off x="323528" y="1196752"/>
          <a:ext cx="8640960" cy="5418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Струны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Образ 2025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Власть</a:t>
                      </a:r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Разработка</a:t>
                      </a:r>
                      <a:r>
                        <a:rPr lang="ru-RU" sz="1200" b="1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единых стандартов предоставления социальных услуг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Разработка нормативного правового акта по лицензированию </a:t>
                      </a:r>
                      <a:r>
                        <a:rPr lang="ru-RU" sz="1200" b="1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деятельности негосударственного сектора при предоставлении услуг по стационарному социальному обслуживанию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Внесение изменений в Закон Российской Федерации «О занятости» - создание субсидированных рабочих мест для трудоустройства граждан пожилого возраста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Улучшение материально-технической базы учреждений социальной сферы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 smtClean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Повышение качества предоставления услуг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Введено прогрессивное налогообложение по налогу на доходы физических лиц, по налогу на прибыль, введен налог с продаж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Обеспечение доступной среды для маломобильных групп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Выработаны и применяются критерии адресности и нуждаемости граждан при предоставлении им мер социальной поддержки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2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Ежегодно уровень доходов трудоспособных граждан и пенсионеров увеличивается на 15%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2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Средний размер пенсии составляет 40% от размера средней заработной платы гражданина за последние 5 лет его работы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200" b="1" dirty="0" smtClean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73" y="0"/>
            <a:ext cx="2100356" cy="1060772"/>
          </a:xfrm>
          <a:prstGeom prst="rect">
            <a:avLst/>
          </a:prstGeom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2843808" y="231040"/>
            <a:ext cx="52565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rgbClr val="E60000"/>
                </a:solidFill>
              </a:rPr>
              <a:t>ДУМАЯ О ПОЖИЛЫХ – МЫ ДУМАЕМ О БУДУЩЕМ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31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07904" y="50154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Дорожная карта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73" y="0"/>
            <a:ext cx="2100356" cy="1060772"/>
          </a:xfrm>
          <a:prstGeom prst="rect">
            <a:avLst/>
          </a:prstGeom>
        </p:spPr>
      </p:pic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134770"/>
              </p:ext>
            </p:extLst>
          </p:nvPr>
        </p:nvGraphicFramePr>
        <p:xfrm>
          <a:off x="107504" y="1196752"/>
          <a:ext cx="8928994" cy="5418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305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938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961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Струны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Образ 2025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Ресурсы</a:t>
                      </a:r>
                    </a:p>
                    <a:p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Анализ рынка потенциальных инвесторов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Создание рабочей группы по подготовке предложений по совершенствованию налогового законодательства и упрощению процедуры налогового администрирования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Привлечение «серебряных волонтеров» для</a:t>
                      </a:r>
                      <a:r>
                        <a:rPr lang="ru-RU" sz="1200" b="1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работы в волонтерских отрядах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Заключение соглашение о частном государственном партнерстве с инвесторами (Концессии, ГЧП)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Повышение профессиональных компетенций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Привлечение «серебряных волонтеров» и создание сетевых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взаимодействий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Рост ВВП, повышение доходного потенциала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Инвестирование в развитие социальной инфраструктуры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Поэтапное повышение размеров пенсий и заработной платы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938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200" b="1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Предусмотрены налоговые преференции, стимулирующие субъектов предпринимательской деятельности принимать на работу граждан пенсионного возраста. Осуществляется комплекс мер, направленных на обеспечение равноправного доступа граждан пожилого возраста к получению возможности дополнительного образования и обучения современным профессиональным навыкам и компетенциям.</a:t>
                      </a:r>
                      <a:endParaRPr lang="ru-RU" sz="1200" b="1" dirty="0" smtClean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  <a:p>
                      <a:pPr marL="7938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200" b="1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Действует институт наставничества на производстве, граждане пожилого возраста привлекаются в качестве консультантов.</a:t>
                      </a:r>
                      <a:endParaRPr lang="ru-RU" sz="1200" b="1" dirty="0" smtClean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  <a:p>
                      <a:pPr marL="7938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200" b="1" dirty="0" smtClean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Реализована государственная программа гражданского и нравственного воспитания молодежи в учебных заведениях.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Title 3"/>
          <p:cNvSpPr txBox="1">
            <a:spLocks/>
          </p:cNvSpPr>
          <p:nvPr/>
        </p:nvSpPr>
        <p:spPr>
          <a:xfrm>
            <a:off x="2843808" y="231040"/>
            <a:ext cx="52565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rgbClr val="E60000"/>
                </a:solidFill>
              </a:rPr>
              <a:t>ДУМАЯ О ПОЖИЛЫХ – МЫ ДУМАЕМ О БУДУЩЕМ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78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07904" y="53038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Дорожная карта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150128"/>
              </p:ext>
            </p:extLst>
          </p:nvPr>
        </p:nvGraphicFramePr>
        <p:xfrm>
          <a:off x="61465" y="998380"/>
          <a:ext cx="9072922" cy="5768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Струны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Образ 2025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Медиа, события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Долгосрочное исследование социального самочувствия граждан старшего возраста и разработка учебного плана по подготовке специалистов по гериатрии и геронтологии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Проведение во всех субъектах Российской Федерации добровольческого форума «Серебряные волонтеры»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Проведение международной практической конференции под «Возраст</a:t>
                      </a:r>
                      <a:r>
                        <a:rPr lang="ru-RU" sz="11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счастья» с применением цифровых технологий</a:t>
                      </a:r>
                    </a:p>
                    <a:p>
                      <a:endParaRPr lang="ru-RU" sz="1100" b="1" kern="1200" baseline="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Первое исследование и анализ его результатов, организация учебного процесса в университете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Подготовка бакалавров, магистрантов в области социальной геронтологии и гериатрии, повторное исследование и анализ его результатов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Профессиональная переподготовка граждан старшего возраста</a:t>
                      </a:r>
                      <a:endParaRPr lang="ru-RU" sz="1100" b="1" dirty="0" smtClean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Благодаря государственной политике, направленной на воспитание и внедрение ЗОЖ, существенно уменьшилось количество граждан, имеющих хронические и профессиональные заболевания (проведение обязательной диспансеризации, ежегодная выплата премии за счет уменьшения взносов на социальное и медицинское страхование гражданам, не имевшим в течение года дней нетрудоспособности по причине болезни в размере 1,5 среднемесячных зарплат). Большинство граждан начинают заботиться о своем здоровье с детских лет, не имеют вредных привычек, регулярно занимаются физкультурой и спортом (все работодатели создают условия для занятия работников спортом не менее 2 раз в неделю), имеют широкий круг интересов, широкий круг общения.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 счет повышения эффективности использования организаций оздоровления и отдыха  в "низкий сезон", когда стоимость отдыха снижается в среднем на 30%, оздоровление стало  доступно для пожилых граждан. Установлены льготные цены и предоставляются налоговые льготы туристическому бизнесу, занимающемуся оздоровлением детей и граждан пожилого возраста. В каждом городе с численностью населения  свыше 300 тысяч работают гериатрические центры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82" y="0"/>
            <a:ext cx="2100356" cy="1060772"/>
          </a:xfrm>
          <a:prstGeom prst="rect">
            <a:avLst/>
          </a:prstGeom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2843808" y="231040"/>
            <a:ext cx="52565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rgbClr val="E60000"/>
                </a:solidFill>
              </a:rPr>
              <a:t>ДУМАЯ О ПОЖИЛЫХ – МЫ ДУМАЕМ О БУДУЩЕМ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90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07904" y="53038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Дорожная карта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587292"/>
              </p:ext>
            </p:extLst>
          </p:nvPr>
        </p:nvGraphicFramePr>
        <p:xfrm>
          <a:off x="251520" y="1291397"/>
          <a:ext cx="8640960" cy="5190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Струны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Образ 2025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Медиа, события</a:t>
                      </a:r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Формирование </a:t>
                      </a:r>
                      <a:r>
                        <a:rPr lang="ru-RU" sz="1200" b="1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гос.задания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для федеральных СМИ по выпуску информационных материалов, направленных на позитивное отношение к старению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Проведение конкурса среди СМИ по освещению  «Серебряного добровольчества»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Проведение региональных медиа-форумов «Настоящее и будущее 55+»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Разработка и реализация ежегодного межведомственного медиа-плана в каждом субъекте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Российской Федерации </a:t>
                      </a:r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по созданию позитивного уважительного отношения к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гражданам пожилого возраста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Проведение конкурса в СМИ по лучшему освещению практик работы поддержки активного долголетия.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Активная пропаганда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ЗОЖ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Ежедневная </a:t>
                      </a:r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трансляция утренней зарядки </a:t>
                      </a:r>
                      <a:endParaRPr lang="ru-RU" sz="1200" b="1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Пропаганда </a:t>
                      </a:r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семейного ухода за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гражданами пожилого возраста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938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Сформирован позитивный имидж «красивого» (достойного) старения, в том числе путем предоставления бюджетных грантов и субсидий 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СМИ</a:t>
                      </a:r>
                    </a:p>
                    <a:p>
                      <a:pPr marL="7938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1200" b="1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  <a:p>
                      <a:pPr marL="7938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Одинокие граждане пожилого возраста имеют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возможность проживать либо в пансионатах, либо в приемной семье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82" y="0"/>
            <a:ext cx="2100356" cy="1060772"/>
          </a:xfrm>
          <a:prstGeom prst="rect">
            <a:avLst/>
          </a:prstGeom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2843808" y="231040"/>
            <a:ext cx="52565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rgbClr val="E60000"/>
                </a:solidFill>
              </a:rPr>
              <a:t>ДУМАЯ О ПОЖИЛЫХ – МЫ ДУМАЕМ О БУДУЩЕМ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44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75856" y="47267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ОБРАЗ БУДУЩЕГО</a:t>
            </a:r>
            <a:endParaRPr lang="ru-RU" b="1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73" y="0"/>
            <a:ext cx="2100356" cy="1060772"/>
          </a:xfrm>
          <a:prstGeom prst="rect">
            <a:avLst/>
          </a:prstGeom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9512" y="948690"/>
            <a:ext cx="885698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К 2025 году достигнут уровень качества жизни, позволяющий гражданам пожилого возраста смотреть в будущее уверенно (ежегодно уровень доходов трудоспособных граждан и пенсионеров увеличивается на 15%). </a:t>
            </a:r>
          </a:p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В  2020 году введено прогрессивное налогообложение по налогу на доходы физических лиц, по налогу на прибыль, введен налог с продаж, упрощены процедуры налогового администрирования. Средний размер пенсии составляет 40% от размера средней заработной платы гражданина за последние 5 лет его работы. </a:t>
            </a:r>
          </a:p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Четко законодательно определено понятие «профилактика обстоятельств, влияющих на ухудшение качества жизни гражданина» в сфере социального обслуживания. Профилактика стала государственной услугой, затраты на ее оказание оплачиваются (компенсируются) поставщикам услуги  по экономически обоснованному  нормативу затрат.</a:t>
            </a:r>
          </a:p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Благодаря государственной политике, направленной на воспитание и внедрение ЗОЖ, существенно уменьшилось количество граждан, имеющих хронические и профессиональные заболевания (проведение обязательной диспансеризации, ежегодная выплата премии за счет уменьшения взносов на социальное и медицинское страхование гражданам, не имевшим в течение года дней нетрудоспособности по причине болезни в размере 1,5 среднемесячных зарплат). Большинство граждан начинают заботиться о своем здоровье с детских лет, не имеют вредных привычек, регулярно занимаются физкультурой и спортом (все работодатели создают условия для занятия работников спортом не менее 2 раз в неделю), имеют широкий круг интересов, широкий круг общения. </a:t>
            </a:r>
          </a:p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За счет повышения эффективности использования организаций оздоровления и отдыха  в "низкий сезон", когда стоимость отдыха снижается в среднем на 30%, оздоровление стало  доступно для пожилых граждан. Установлены льготные цены и предоставляются налоговые льготы туристическому бизнесу, занимающемуся оздоровлением детей и граждан пожилого возраста.	</a:t>
            </a:r>
          </a:p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Действуют программы медицинского обслуживания граждан пожилого возраста, в каждом городе с численностью населения  свыше 300 тысяч работают гериатрические центры .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2771800" y="125839"/>
            <a:ext cx="52565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rgbClr val="E60000"/>
                </a:solidFill>
              </a:rPr>
              <a:t>ДУМАЯ О ПОЖИЛЫХ – МЫ ДУМАЕМ О БУДУЩЕМ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05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62425" y="38837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ОБРАЗ БУДУЩЕГО</a:t>
            </a:r>
            <a:endParaRPr lang="ru-RU" b="1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73" y="0"/>
            <a:ext cx="2100356" cy="1060772"/>
          </a:xfrm>
          <a:prstGeom prst="rect">
            <a:avLst/>
          </a:prstGeom>
        </p:spPr>
      </p:pic>
      <p:sp>
        <p:nvSpPr>
          <p:cNvPr id="8" name="Title 3"/>
          <p:cNvSpPr txBox="1">
            <a:spLocks/>
          </p:cNvSpPr>
          <p:nvPr/>
        </p:nvSpPr>
        <p:spPr>
          <a:xfrm>
            <a:off x="2771800" y="125839"/>
            <a:ext cx="52565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rgbClr val="E60000"/>
                </a:solidFill>
              </a:rPr>
              <a:t>ДУМАЯ О ПОЖИЛЫХ – МЫ ДУМАЕМ О БУДУЩЕМ</a:t>
            </a:r>
            <a:endParaRPr lang="ru-RU" sz="1800" b="1" dirty="0">
              <a:solidFill>
                <a:srgbClr val="E60000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3000" y="752538"/>
            <a:ext cx="9001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Внедрены стандарты паллиативного социально-медицинского ухода на дому, обеспечена доступность специального оборудования и специальных средств ухода за гражданами пожилого возраста, утратившими навыки самообслуживания. </a:t>
            </a:r>
          </a:p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Действует система гарантированного долговременного ухода за гражданами пожилого возраста, не имеющими семьи или близких родственников. Эффективно осуществляется межведомственное взаимодействие между медицинскими  и социальными учреждениями.</a:t>
            </a:r>
          </a:p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Рынок социальных услуг отвечает запросам пожилых граждан, около 50% поставщиков услуг являются организациями  негосударственного сектора экономики.</a:t>
            </a:r>
          </a:p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Созданы условия для активного долголетия («Детский сад» для взрослых, развита сеть клубов по месту жительства, функционируют «Школы пожилого возраста"). Опыт пожилых граждан используется как ресурс наставничества, </a:t>
            </a:r>
            <a:r>
              <a:rPr lang="ru-RU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волонтерства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	</a:t>
            </a:r>
          </a:p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Применяются такие гибкие формы трудовой занятости граждан старшего поколения, как работа в течение нескольких часов в неделю, нескольких дней в месяц. </a:t>
            </a:r>
          </a:p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Предусмотрены налоговые преференции, стимулирующие субъектов предпринимательской деятельности принимать на работу граждан пенсионного возраста. Осуществляется комплекс мер, направленных на обеспечение равноправного доступа граждан пожилого возраста к получению возможности дополнительного образования и обучения современным профессиональным навыкам и компетенциям.</a:t>
            </a:r>
          </a:p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Действует институт наставничества на производстве, граждане пожилого возраста привлекаются в качестве консультантов.</a:t>
            </a:r>
          </a:p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Сформирован позитивный имидж «красивого» (достойного) старения, в том числе путем предоставления бюджетных грантов и субсидий  СМИ.</a:t>
            </a:r>
          </a:p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Реализуется комплекс мер, направленных на профилактику противоправных действий в отношении пожилых граждан, в том числе путем повышения правовой грамотности и обучения граждан пожилого возраста основам безопасности.</a:t>
            </a:r>
          </a:p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Реализована государственная программа гражданского и нравственного воспитания молодежи в учебных заведениях.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71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00100" y="2285992"/>
            <a:ext cx="728667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400" b="1" i="1" dirty="0" smtClean="0">
                <a:solidFill>
                  <a:srgbClr val="002060"/>
                </a:solidFill>
                <a:latin typeface="+mj-lt"/>
              </a:rPr>
              <a:t>Лучший способ предсказать свое будущее – стать его создателем!</a:t>
            </a:r>
          </a:p>
          <a:p>
            <a:pPr algn="ctr"/>
            <a:endParaRPr lang="ru-RU" sz="3200" b="1" dirty="0" smtClean="0">
              <a:solidFill>
                <a:srgbClr val="002060"/>
              </a:solidFill>
              <a:latin typeface="+mj-lt"/>
            </a:endParaRPr>
          </a:p>
          <a:p>
            <a:pPr algn="r"/>
            <a:r>
              <a:rPr lang="ru-RU" sz="3200" b="1" dirty="0" smtClean="0">
                <a:solidFill>
                  <a:srgbClr val="002060"/>
                </a:solidFill>
                <a:latin typeface="+mj-lt"/>
              </a:rPr>
              <a:t>П. </a:t>
            </a:r>
            <a:r>
              <a:rPr lang="ru-RU" sz="3200" b="1" dirty="0" err="1" smtClean="0">
                <a:solidFill>
                  <a:srgbClr val="002060"/>
                </a:solidFill>
                <a:latin typeface="+mj-lt"/>
              </a:rPr>
              <a:t>Друкер</a:t>
            </a:r>
            <a:endParaRPr lang="ru-RU" sz="1400" b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771800" y="125839"/>
            <a:ext cx="52565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rgbClr val="E60000"/>
                </a:solidFill>
              </a:rPr>
              <a:t>ДУМАЯ О ПОЖИЛЫХ – МЫ ДУМАЕМ О БУДУЩЕМ</a:t>
            </a:r>
            <a:endParaRPr lang="ru-RU" sz="1800" b="1" dirty="0">
              <a:solidFill>
                <a:srgbClr val="E6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73" y="0"/>
            <a:ext cx="2100356" cy="106077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42" t="55274" r="5142" b="7805"/>
          <a:stretch/>
        </p:blipFill>
        <p:spPr>
          <a:xfrm>
            <a:off x="6444208" y="5322052"/>
            <a:ext cx="2664296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87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79712" y="2717473"/>
            <a:ext cx="54726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+mj-lt"/>
              </a:rPr>
              <a:t>СПАСИБО ЗА ВНИМАНИЕ!</a:t>
            </a:r>
            <a:endParaRPr lang="ru-RU" sz="1400" b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2771800" y="125839"/>
            <a:ext cx="52565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rgbClr val="E60000"/>
                </a:solidFill>
              </a:rPr>
              <a:t>ДУМАЯ О ПОЖИЛЫХ – МЫ ДУМАЕМ О БУДУЩЕМ</a:t>
            </a:r>
            <a:endParaRPr lang="ru-RU" sz="1800" b="1" dirty="0">
              <a:solidFill>
                <a:srgbClr val="E6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73" y="0"/>
            <a:ext cx="2100356" cy="1060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64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"/>
          <p:cNvSpPr/>
          <p:nvPr/>
        </p:nvSpPr>
        <p:spPr>
          <a:xfrm>
            <a:off x="899592" y="1027437"/>
            <a:ext cx="30069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ГЕОГРАФИЯ ФОРУМА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3419873" y="332656"/>
            <a:ext cx="52565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rgbClr val="E60000"/>
                </a:solidFill>
              </a:rPr>
              <a:t>ДУМАЯ О ПОЖИЛЫХ – МЫ ДУМАЕМ О БУДУЩЕМ</a:t>
            </a:r>
            <a:endParaRPr lang="ru-RU" sz="1800" b="1" dirty="0">
              <a:solidFill>
                <a:srgbClr val="E6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73" y="-41190"/>
            <a:ext cx="2100356" cy="106077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571" y="1727987"/>
            <a:ext cx="8822747" cy="4686397"/>
          </a:xfrm>
          <a:prstGeom prst="rect">
            <a:avLst/>
          </a:prstGeom>
        </p:spPr>
      </p:pic>
      <p:sp>
        <p:nvSpPr>
          <p:cNvPr id="11" name="Овал 10"/>
          <p:cNvSpPr/>
          <p:nvPr/>
        </p:nvSpPr>
        <p:spPr>
          <a:xfrm>
            <a:off x="899592" y="2924944"/>
            <a:ext cx="72008" cy="72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3808" y="4653136"/>
            <a:ext cx="91448" cy="97544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6136" y="5805264"/>
            <a:ext cx="91448" cy="97544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7784" y="4869160"/>
            <a:ext cx="91448" cy="97544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4604364"/>
            <a:ext cx="91448" cy="97544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2103" y="4517185"/>
            <a:ext cx="91448" cy="97544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2573" y="4365104"/>
            <a:ext cx="91448" cy="97544"/>
          </a:xfrm>
          <a:prstGeom prst="rect">
            <a:avLst/>
          </a:prstGeom>
        </p:spPr>
      </p:pic>
      <p:sp>
        <p:nvSpPr>
          <p:cNvPr id="18" name="Овал 17"/>
          <p:cNvSpPr/>
          <p:nvPr/>
        </p:nvSpPr>
        <p:spPr>
          <a:xfrm>
            <a:off x="7956376" y="5373216"/>
            <a:ext cx="72008" cy="72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3551" y="4966704"/>
            <a:ext cx="91448" cy="97544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128998" y="4998854"/>
            <a:ext cx="1815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Ставрополь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15937" y="4547430"/>
            <a:ext cx="1815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Екатеринбург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63930" y="5290918"/>
            <a:ext cx="1815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Улан-Удэ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19793" y="3504283"/>
            <a:ext cx="1815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МОСКВА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9359" y="3684382"/>
            <a:ext cx="191460" cy="20422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560"/>
          <a:stretch/>
        </p:blipFill>
        <p:spPr>
          <a:xfrm>
            <a:off x="4641224" y="3873615"/>
            <a:ext cx="1182368" cy="125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1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653447"/>
              </p:ext>
            </p:extLst>
          </p:nvPr>
        </p:nvGraphicFramePr>
        <p:xfrm>
          <a:off x="37716" y="1181281"/>
          <a:ext cx="8998781" cy="5635748"/>
        </p:xfrm>
        <a:graphic>
          <a:graphicData uri="http://schemas.openxmlformats.org/drawingml/2006/table">
            <a:tbl>
              <a:tblPr firstRow="1" bandRow="1"/>
              <a:tblGrid>
                <a:gridCol w="5018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80521"/>
              </a:tblGrid>
              <a:tr h="395474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НОРМЫ</a:t>
                      </a:r>
                      <a:r>
                        <a:rPr lang="ru-RU" sz="13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НАСТОЯЩЕГО</a:t>
                      </a:r>
                      <a:endParaRPr lang="ru-RU" sz="1300" b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НОРМЫ БУДУЩЕГО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 algn="ctr"/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1</a:t>
                      </a:r>
                      <a:endParaRPr lang="ru-RU" sz="13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Низкий уровень финансового обеспечения </a:t>
                      </a:r>
                      <a:r>
                        <a:rPr lang="ru-RU" sz="13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пенсионеров.</a:t>
                      </a:r>
                      <a:endParaRPr lang="ru-RU" sz="1300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Несоответствие размера пенсии необходимому уровню жизни пожилых.</a:t>
                      </a:r>
                      <a:endParaRPr lang="ru-RU" sz="1300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Низкий доход пенсионеров</a:t>
                      </a:r>
                      <a:endParaRPr lang="ru-RU" sz="1300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Достойная </a:t>
                      </a:r>
                      <a:r>
                        <a:rPr lang="ru-RU" sz="13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пенсия – стабильное качество </a:t>
                      </a:r>
                      <a:r>
                        <a:rPr lang="ru-RU" sz="13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жизни</a:t>
                      </a:r>
                      <a:endParaRPr lang="ru-RU" sz="1300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Создание стандартов и норм качества жизни </a:t>
                      </a:r>
                      <a:r>
                        <a:rPr lang="ru-RU" sz="13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пожилых</a:t>
                      </a:r>
                      <a:endParaRPr lang="ru-RU" sz="1300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Пенсия </a:t>
                      </a:r>
                      <a:r>
                        <a:rPr lang="ru-RU" sz="13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составит </a:t>
                      </a:r>
                      <a:r>
                        <a:rPr lang="ru-RU" sz="13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75 % от </a:t>
                      </a:r>
                      <a:r>
                        <a:rPr lang="ru-RU" sz="13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средней заработной платы по региону</a:t>
                      </a:r>
                      <a:endParaRPr lang="ru-RU" sz="1300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9216">
                <a:tc>
                  <a:txBody>
                    <a:bodyPr/>
                    <a:lstStyle/>
                    <a:p>
                      <a:pPr algn="ctr"/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2</a:t>
                      </a:r>
                      <a:endParaRPr lang="ru-RU" sz="13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Пожилой человек чаще всего не здоров. </a:t>
                      </a:r>
                      <a:endParaRPr lang="ru-RU" sz="1300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Низкий уровень культуры ЗОЖ</a:t>
                      </a:r>
                      <a:endParaRPr lang="ru-RU" sz="1300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Создание </a:t>
                      </a:r>
                      <a:r>
                        <a:rPr lang="ru-RU" sz="13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программ мед. обслуживания старшего </a:t>
                      </a:r>
                      <a:r>
                        <a:rPr lang="ru-RU" sz="13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поколения</a:t>
                      </a:r>
                      <a:endParaRPr lang="ru-RU" sz="1300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Проведение государственной политики по воспитанию и внедрению ЗОЖ</a:t>
                      </a:r>
                      <a:endParaRPr lang="ru-RU" sz="1300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 algn="ctr"/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3</a:t>
                      </a:r>
                      <a:endParaRPr lang="ru-RU" sz="13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Возрастная дискриминация на рынке труда, несмотря на наличие требований в законодательстве</a:t>
                      </a:r>
                      <a:endParaRPr lang="ru-RU" sz="130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Стимулирование </a:t>
                      </a:r>
                      <a:r>
                        <a:rPr lang="ru-RU" sz="13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предприятий и организаций к </a:t>
                      </a:r>
                      <a:r>
                        <a:rPr lang="ru-RU" sz="13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приему на работу пожилых людей </a:t>
                      </a:r>
                      <a:endParaRPr lang="ru-RU" sz="1300" b="1" dirty="0" smtClean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Налоговые </a:t>
                      </a:r>
                      <a:r>
                        <a:rPr lang="ru-RU" sz="13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льготы для предприятий, принимающих на работу пожилых граждан</a:t>
                      </a:r>
                      <a:endParaRPr lang="ru-RU" sz="1300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 algn="ctr"/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4</a:t>
                      </a:r>
                      <a:endParaRPr lang="ru-RU" sz="13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Недостаточный уровень социально-медицинского ухода за </a:t>
                      </a:r>
                      <a:r>
                        <a:rPr lang="ru-RU" sz="1300" b="1" dirty="0" err="1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маломобильными</a:t>
                      </a:r>
                      <a:r>
                        <a:rPr lang="ru-RU" sz="13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гражданами пожилого возраста на дому, имеющим тяжелые заболевания</a:t>
                      </a:r>
                      <a:endParaRPr lang="ru-RU" sz="1300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Развитие и внедрение стандартов паллиативного социально-медицинского ухода, обеспечение доступности спец. </a:t>
                      </a:r>
                      <a:r>
                        <a:rPr lang="ru-RU" sz="13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оборудования</a:t>
                      </a:r>
                      <a:endParaRPr lang="ru-RU" sz="1300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Развитие межведомственного взаимодействия между социальными учреждениями и учреждениями </a:t>
                      </a:r>
                      <a:r>
                        <a:rPr lang="ru-RU" sz="13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здравоохранения. Развитие </a:t>
                      </a:r>
                      <a:r>
                        <a:rPr lang="ru-RU" sz="13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хосписов</a:t>
                      </a:r>
                      <a:endParaRPr lang="ru-RU" sz="1300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9216">
                <a:tc>
                  <a:txBody>
                    <a:bodyPr/>
                    <a:lstStyle/>
                    <a:p>
                      <a:pPr algn="ctr"/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5</a:t>
                      </a:r>
                      <a:endParaRPr lang="ru-RU" sz="13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Негативное восприятие</a:t>
                      </a:r>
                      <a:r>
                        <a:rPr lang="ru-RU" sz="13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пожилого возраста. Пессимизм</a:t>
                      </a:r>
                      <a:endParaRPr lang="ru-RU" sz="13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Стареть комфортно. Используются </a:t>
                      </a:r>
                      <a:r>
                        <a:rPr lang="ru-RU" sz="1300" b="1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дроны</a:t>
                      </a: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помощи, новые технологии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Формирование позитивного</a:t>
                      </a:r>
                      <a:r>
                        <a:rPr lang="ru-RU" sz="13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образа пожилого человека. Пожилой – мудрый, успешный</a:t>
                      </a:r>
                      <a:endParaRPr lang="ru-RU" sz="13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Прямоугольник 1"/>
          <p:cNvSpPr/>
          <p:nvPr/>
        </p:nvSpPr>
        <p:spPr>
          <a:xfrm>
            <a:off x="3203848" y="627180"/>
            <a:ext cx="31659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НОРМЫ НАСТОЯЩЕГО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73" y="0"/>
            <a:ext cx="2100356" cy="1060772"/>
          </a:xfrm>
          <a:prstGeom prst="rect">
            <a:avLst/>
          </a:prstGeom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2699792" y="206221"/>
            <a:ext cx="52565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rgbClr val="E60000"/>
                </a:solidFill>
              </a:rPr>
              <a:t>ДУМАЯ О ПОЖИЛЫХ – МЫ ДУМАЕМ О БУДУЩЕМ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25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/>
          <p:nvPr/>
        </p:nvSpPr>
        <p:spPr>
          <a:xfrm>
            <a:off x="3635896" y="566573"/>
            <a:ext cx="2913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БАРЬЕРЫ ПЕРЕХОДА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6" y="36187"/>
            <a:ext cx="2100356" cy="1060772"/>
          </a:xfrm>
          <a:prstGeom prst="rect">
            <a:avLst/>
          </a:prstGeom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2843808" y="86493"/>
            <a:ext cx="52565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rgbClr val="E60000"/>
                </a:solidFill>
              </a:rPr>
              <a:t>ДУМАЯ О ПОЖИЛЫХ – МЫ ДУМАЕМ О БУДУЩЕМ</a:t>
            </a:r>
            <a:endParaRPr lang="ru-RU" sz="1800" b="1" dirty="0">
              <a:solidFill>
                <a:srgbClr val="E60000"/>
              </a:solidFill>
            </a:endParaRPr>
          </a:p>
        </p:txBody>
      </p:sp>
      <p:graphicFrame>
        <p:nvGraphicFramePr>
          <p:cNvPr id="9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994190"/>
              </p:ext>
            </p:extLst>
          </p:nvPr>
        </p:nvGraphicFramePr>
        <p:xfrm>
          <a:off x="179512" y="1484784"/>
          <a:ext cx="8856983" cy="5131308"/>
        </p:xfrm>
        <a:graphic>
          <a:graphicData uri="http://schemas.openxmlformats.org/drawingml/2006/table">
            <a:tbl>
              <a:tblPr firstRow="1" bandRow="1"/>
              <a:tblGrid>
                <a:gridCol w="688334"/>
                <a:gridCol w="3488130"/>
                <a:gridCol w="4680519"/>
              </a:tblGrid>
              <a:tr h="3954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</a:rPr>
                        <a:t>№ НОРМЫ</a:t>
                      </a:r>
                      <a:endParaRPr lang="ru-RU" sz="12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</a:rPr>
                        <a:t>ТЕКСТ НОРМЫ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</a:rPr>
                        <a:t> БУДУЩЕГО </a:t>
                      </a:r>
                      <a:endParaRPr lang="ru-RU" sz="12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БАРЬЕРЫ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</a:tr>
              <a:tr h="279216">
                <a:tc rowSpan="7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7"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Увеличение финансового обеспечения до 30 тысяч </a:t>
                      </a:r>
                      <a:b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 отношению к настоящему уровню цен</a:t>
                      </a:r>
                    </a:p>
                    <a:p>
                      <a:endParaRPr lang="ru-RU" sz="1600" b="1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Размер пенсии составит </a:t>
                      </a:r>
                      <a:b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размера прожиточного минимума</a:t>
                      </a:r>
                    </a:p>
                    <a:p>
                      <a:endParaRPr lang="ru-RU" sz="1600" b="1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Достойная пенсия – стабильное качество жизни</a:t>
                      </a:r>
                    </a:p>
                    <a:p>
                      <a:endParaRPr lang="ru-RU" sz="1600" b="1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Создание стандартов и норм качества жизни пожилых</a:t>
                      </a:r>
                    </a:p>
                    <a:p>
                      <a:endParaRPr lang="ru-RU" sz="1600" b="1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Пенсия составит 30%-40% </a:t>
                      </a:r>
                      <a:b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 средней заработной платы </a:t>
                      </a:r>
                      <a:b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 региону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Серая зарплата, неофициальная работа, теневая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экономика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Несовершенство налогового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законодательства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, пенсионного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законодательства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Недостаток бюджетных 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средств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Низкий уровень социальной ответственности 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бизнеса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Низкий уровень дохода 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населения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Увеличение численности пенсионеров по отношению к гражданам трудоспособного 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возраста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Высокие цены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21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/>
          <p:nvPr/>
        </p:nvSpPr>
        <p:spPr>
          <a:xfrm>
            <a:off x="3635896" y="566573"/>
            <a:ext cx="2913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БАРЬЕРЫ ПЕРЕХОДА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6" y="36187"/>
            <a:ext cx="2100356" cy="1060772"/>
          </a:xfrm>
          <a:prstGeom prst="rect">
            <a:avLst/>
          </a:prstGeom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2843808" y="86493"/>
            <a:ext cx="52565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rgbClr val="E60000"/>
                </a:solidFill>
              </a:rPr>
              <a:t>ДУМАЯ О ПОЖИЛЫХ – МЫ ДУМАЕМ О БУДУЩЕМ</a:t>
            </a:r>
            <a:endParaRPr lang="ru-RU" sz="1800" b="1" dirty="0">
              <a:solidFill>
                <a:srgbClr val="E60000"/>
              </a:solidFill>
            </a:endParaRPr>
          </a:p>
        </p:txBody>
      </p:sp>
      <p:graphicFrame>
        <p:nvGraphicFramePr>
          <p:cNvPr id="9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477129"/>
              </p:ext>
            </p:extLst>
          </p:nvPr>
        </p:nvGraphicFramePr>
        <p:xfrm>
          <a:off x="107504" y="1028238"/>
          <a:ext cx="8928992" cy="5762244"/>
        </p:xfrm>
        <a:graphic>
          <a:graphicData uri="http://schemas.openxmlformats.org/drawingml/2006/table">
            <a:tbl>
              <a:tblPr firstRow="1" bandRow="1"/>
              <a:tblGrid>
                <a:gridCol w="693930"/>
                <a:gridCol w="3153522"/>
                <a:gridCol w="5081540"/>
              </a:tblGrid>
              <a:tr h="3954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</a:rPr>
                        <a:t>№ НОРМЫ</a:t>
                      </a:r>
                      <a:endParaRPr lang="ru-RU" sz="12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</a:rPr>
                        <a:t>ТЕКСТ НОРМЫ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</a:rPr>
                        <a:t> БУДУЩЕГО </a:t>
                      </a:r>
                      <a:endParaRPr lang="ru-RU" sz="12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БАРЬЕРЫ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</a:tr>
              <a:tr h="279216">
                <a:tc rowSpan="8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Выход на пенсию в состоянии здоровья</a:t>
                      </a:r>
                    </a:p>
                    <a:p>
                      <a:endParaRPr lang="ru-RU" sz="1600" b="1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Создание программ медицинского обслуживания старшего поколения</a:t>
                      </a:r>
                    </a:p>
                    <a:p>
                      <a:endParaRPr lang="ru-RU" sz="1600" b="1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Проведение государственной политики по воспитанию и внедрению ЗОЖ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Отсутствие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нормативных правовых актов 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в плане мед. обслуживания старшего поколения, несовершенные стандарты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медицинской помощи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Низкий уровень культуры ЗОЖ, отсутствие мотивации, недостаток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просвещения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Неразвита система профилактики заболеваний, в том числе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профессиональных заболеваний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Обеспечение неполного объема доступности 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медицинских услуг</a:t>
                      </a:r>
                      <a:endParaRPr lang="ru-RU" sz="16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Недоступность бесплатной 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медицинской помощи</a:t>
                      </a:r>
                      <a:endParaRPr lang="ru-RU" sz="16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Проблема своевременного (раннего) выявления 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болезни</a:t>
                      </a:r>
                      <a:endParaRPr lang="ru-RU" sz="16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Уклонение граждан от прохождения мед. и соц. услуг реабилитации в целях сохранения 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инвалидности</a:t>
                      </a:r>
                      <a:endParaRPr lang="ru-RU" sz="16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Отсутствие программ мед. обслуживания старшего поколения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21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/>
          <p:nvPr/>
        </p:nvSpPr>
        <p:spPr>
          <a:xfrm>
            <a:off x="3491880" y="599107"/>
            <a:ext cx="2913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БАРЬЕРЫ ПЕРЕХОДА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73" y="0"/>
            <a:ext cx="2100356" cy="1060772"/>
          </a:xfrm>
          <a:prstGeom prst="rect">
            <a:avLst/>
          </a:prstGeom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2843808" y="86493"/>
            <a:ext cx="52565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rgbClr val="E60000"/>
                </a:solidFill>
              </a:rPr>
              <a:t>ДУМАЯ О ПОЖИЛЫХ – МЫ ДУМАЕМ О БУДУЩЕМ</a:t>
            </a:r>
            <a:endParaRPr lang="ru-RU" sz="1800" b="1" dirty="0">
              <a:solidFill>
                <a:srgbClr val="E60000"/>
              </a:solidFill>
            </a:endParaRPr>
          </a:p>
        </p:txBody>
      </p:sp>
      <p:graphicFrame>
        <p:nvGraphicFramePr>
          <p:cNvPr id="9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348121"/>
              </p:ext>
            </p:extLst>
          </p:nvPr>
        </p:nvGraphicFramePr>
        <p:xfrm>
          <a:off x="179512" y="1060320"/>
          <a:ext cx="8712968" cy="5762244"/>
        </p:xfrm>
        <a:graphic>
          <a:graphicData uri="http://schemas.openxmlformats.org/drawingml/2006/table">
            <a:tbl>
              <a:tblPr firstRow="1" bandRow="1"/>
              <a:tblGrid>
                <a:gridCol w="677142"/>
                <a:gridCol w="2609006"/>
                <a:gridCol w="5426820"/>
              </a:tblGrid>
              <a:tr h="3954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</a:rPr>
                        <a:t>№ НОРМЫ</a:t>
                      </a:r>
                      <a:endParaRPr lang="ru-RU" sz="12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</a:rPr>
                        <a:t>ТЕКСТ НОРМЫ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</a:rPr>
                        <a:t> БУДУЩЕГО </a:t>
                      </a:r>
                      <a:endParaRPr lang="ru-RU" sz="12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БАРЬЕРЫ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</a:tr>
              <a:tr h="279216">
                <a:tc rowSpan="7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7"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Стимулирование организаций, субъектов предпринимательской деятельности к приему на работу пожилых людей и людей пенсионного возраста</a:t>
                      </a:r>
                    </a:p>
                    <a:p>
                      <a:endParaRPr lang="ru-RU" sz="1600" b="1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Определение квоты рабочих мест для граждан пожилого возраста</a:t>
                      </a:r>
                    </a:p>
                    <a:p>
                      <a:endParaRPr lang="ru-RU" sz="1600" b="1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Налоговые льготы для предприятий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Нежелание работодателей принимать на работу, отсутствие налоговых стимулов для приема на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работу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В службе занятости отсутствует система работы с потенциальными пенсионерами, отсутствие ярмарок вакансий 50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+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Стереотип общественного мнения, что работник пенсионного возраста не 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эффективен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Отсутствие вакансий для 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пенсионеров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Наличие молодых коллективов и 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руководителей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Нет современной компетенции у пожилого, нет современных 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навыков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Отсутствие индивидуального подхода к пожилым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21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/>
          <p:nvPr/>
        </p:nvSpPr>
        <p:spPr>
          <a:xfrm>
            <a:off x="3491880" y="599107"/>
            <a:ext cx="2913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БАРЬЕРЫ ПЕРЕХОДА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73" y="0"/>
            <a:ext cx="2100356" cy="1060772"/>
          </a:xfrm>
          <a:prstGeom prst="rect">
            <a:avLst/>
          </a:prstGeom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2843808" y="86493"/>
            <a:ext cx="52565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rgbClr val="E60000"/>
                </a:solidFill>
              </a:rPr>
              <a:t>ДУМАЯ О ПОЖИЛЫХ – МЫ ДУМАЕМ О БУДУЩЕМ</a:t>
            </a:r>
            <a:endParaRPr lang="ru-RU" sz="1800" b="1" dirty="0">
              <a:solidFill>
                <a:srgbClr val="E60000"/>
              </a:solidFill>
            </a:endParaRPr>
          </a:p>
        </p:txBody>
      </p:sp>
      <p:graphicFrame>
        <p:nvGraphicFramePr>
          <p:cNvPr id="9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214777"/>
              </p:ext>
            </p:extLst>
          </p:nvPr>
        </p:nvGraphicFramePr>
        <p:xfrm>
          <a:off x="107504" y="980728"/>
          <a:ext cx="8928992" cy="5762244"/>
        </p:xfrm>
        <a:graphic>
          <a:graphicData uri="http://schemas.openxmlformats.org/drawingml/2006/table">
            <a:tbl>
              <a:tblPr firstRow="1" bandRow="1"/>
              <a:tblGrid>
                <a:gridCol w="693930"/>
                <a:gridCol w="2474422"/>
                <a:gridCol w="5760640"/>
              </a:tblGrid>
              <a:tr h="3954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</a:rPr>
                        <a:t>№ НОРМЫ</a:t>
                      </a:r>
                      <a:endParaRPr lang="ru-RU" sz="12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</a:rPr>
                        <a:t>ТЕКСТ НОРМЫ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</a:rPr>
                        <a:t> БУДУЩЕГО </a:t>
                      </a:r>
                      <a:endParaRPr lang="ru-RU" sz="12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БАРЬЕРЫ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</a:tr>
              <a:tr h="279216">
                <a:tc rowSpan="7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Развитие и внедрение стандартов паллиативного социально-медицинского ухода, обеспечение доступности спец. оборудования</a:t>
                      </a:r>
                    </a:p>
                    <a:p>
                      <a:endParaRPr lang="ru-RU" sz="1600" b="1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Развитие межведомственного взаимодействия между медицинскими и социальными учреждениями 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Развитие хосписов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Отсутствие стандарта паллиативного 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социально-медицинского ухода</a:t>
                      </a:r>
                      <a:endParaRPr lang="ru-RU" sz="16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Недостаток бюджетных средств на 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социальное </a:t>
                      </a: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обслуживание на дому (сиделка), недостаточное финансирование услуг паллиативного 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ухода</a:t>
                      </a:r>
                      <a:endParaRPr lang="ru-RU" sz="16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Несовершенство 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законодательства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Недостаточное 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количество </a:t>
                      </a: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паллиативных 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коек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Четкие разграничения между 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исполнительными органами государственной власти </a:t>
                      </a: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здравоохранения (лечат) и 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социального обслуживания </a:t>
                      </a: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(оказывают 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социальную помощь)</a:t>
                      </a:r>
                      <a:endParaRPr lang="ru-RU" sz="16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Паллиативные больные не входят в сферу компетенции ни здравоохранения, ни 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социальной защиты </a:t>
                      </a:r>
                      <a:endParaRPr lang="ru-RU" sz="16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8432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Отсутствие стандарта паллиативного 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социально-медицинского ухода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62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/>
          <p:nvPr/>
        </p:nvSpPr>
        <p:spPr>
          <a:xfrm>
            <a:off x="3635896" y="829939"/>
            <a:ext cx="2913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БАРЬЕРЫ ПЕРЕХОДА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38" y="0"/>
            <a:ext cx="2100356" cy="1060772"/>
          </a:xfrm>
          <a:prstGeom prst="rect">
            <a:avLst/>
          </a:prstGeom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2843808" y="231040"/>
            <a:ext cx="52565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rgbClr val="E60000"/>
                </a:solidFill>
              </a:rPr>
              <a:t>ДУМАЯ О ПОЖИЛЫХ – МЫ ДУМАЕМ О БУДУЩЕМ</a:t>
            </a:r>
            <a:endParaRPr lang="ru-RU" sz="1800" b="1" dirty="0">
              <a:solidFill>
                <a:srgbClr val="E60000"/>
              </a:solidFill>
            </a:endParaRPr>
          </a:p>
        </p:txBody>
      </p:sp>
      <p:graphicFrame>
        <p:nvGraphicFramePr>
          <p:cNvPr id="9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504327"/>
              </p:ext>
            </p:extLst>
          </p:nvPr>
        </p:nvGraphicFramePr>
        <p:xfrm>
          <a:off x="65438" y="1628800"/>
          <a:ext cx="8928992" cy="4355364"/>
        </p:xfrm>
        <a:graphic>
          <a:graphicData uri="http://schemas.openxmlformats.org/drawingml/2006/table">
            <a:tbl>
              <a:tblPr firstRow="1" bandRow="1"/>
              <a:tblGrid>
                <a:gridCol w="693930"/>
                <a:gridCol w="2474422"/>
                <a:gridCol w="5760640"/>
              </a:tblGrid>
              <a:tr h="3954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</a:rPr>
                        <a:t>№ НОРМЫ</a:t>
                      </a:r>
                      <a:endParaRPr lang="ru-RU" sz="12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</a:rPr>
                        <a:t>ТЕКСТ НОРМЫ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</a:rPr>
                        <a:t> БУДУЩЕГО </a:t>
                      </a:r>
                      <a:endParaRPr lang="ru-RU" sz="12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БАРЬЕРЫ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</a:tr>
              <a:tr h="279216">
                <a:tc rowSpan="5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Стареть комфортно. Используются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дроны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помощи, новые технологии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Формирование позитивного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образа пожилого человека. Пожилой – мудрый, успешный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Превалирование в обществе негативных стереотипов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Отсутствие позитивного образа пожилого человека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Недостаток </a:t>
                      </a:r>
                      <a:r>
                        <a:rPr lang="ru-RU" sz="1600" b="1" dirty="0" err="1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межпоколенческих</a:t>
                      </a:r>
                      <a:r>
                        <a:rPr lang="ru-RU" sz="1600" b="1" baseline="0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связей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9216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Неготовность пожилого человека вести активный образ жизни. Хроническая «</a:t>
                      </a:r>
                      <a:r>
                        <a:rPr lang="ru-RU" sz="1600" b="1" dirty="0" err="1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выключенность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» из социальных процессов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16864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Ментальность, иждивенческая позиция, пассивность</a:t>
                      </a:r>
                      <a:endParaRPr lang="ru-RU" sz="1600" b="1" dirty="0"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21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85730" y="1384083"/>
            <a:ext cx="6762734" cy="48320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ru-RU" sz="1400" b="1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ea typeface="Batang" panose="02030600000101010101" pitchFamily="18" charset="-127"/>
              <a:cs typeface="Narkisim" panose="020E0502050101010101" pitchFamily="34" charset="-79"/>
            </a:endParaRPr>
          </a:p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Batang" panose="02030600000101010101" pitchFamily="18" charset="-127"/>
                <a:cs typeface="Narkisim" panose="020E0502050101010101" pitchFamily="34" charset="-79"/>
              </a:rPr>
              <a:t>Достойная и активная старость – приоритет государства</a:t>
            </a:r>
          </a:p>
          <a:p>
            <a:pPr algn="ctr"/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ea typeface="Batang" panose="02030600000101010101" pitchFamily="18" charset="-127"/>
              <a:cs typeface="Narkisim" panose="020E0502050101010101" pitchFamily="34" charset="-79"/>
            </a:endParaRPr>
          </a:p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Batang" panose="02030600000101010101" pitchFamily="18" charset="-127"/>
                <a:cs typeface="Narkisim" panose="020E0502050101010101" pitchFamily="34" charset="-79"/>
              </a:rPr>
              <a:t>Поиск и реализация потенциальных возможностей и новых подходов, по повышению качества жизни пожилого человека, путем продления его активного долголетия</a:t>
            </a:r>
          </a:p>
          <a:p>
            <a:pPr algn="ctr"/>
            <a:endParaRPr lang="ru-RU" sz="1400" b="1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ea typeface="Batang" panose="02030600000101010101" pitchFamily="18" charset="-127"/>
              <a:cs typeface="Narkisim" panose="020E0502050101010101" pitchFamily="34" charset="-79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73" y="0"/>
            <a:ext cx="2100356" cy="106077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/>
          <a:srcRect t="32581" b="36065"/>
          <a:stretch/>
        </p:blipFill>
        <p:spPr>
          <a:xfrm rot="16200000">
            <a:off x="-1199024" y="3037439"/>
            <a:ext cx="4832093" cy="1525377"/>
          </a:xfrm>
          <a:prstGeom prst="rect">
            <a:avLst/>
          </a:prstGeom>
        </p:spPr>
      </p:pic>
      <p:sp>
        <p:nvSpPr>
          <p:cNvPr id="8" name="Title 3"/>
          <p:cNvSpPr txBox="1">
            <a:spLocks/>
          </p:cNvSpPr>
          <p:nvPr/>
        </p:nvSpPr>
        <p:spPr>
          <a:xfrm>
            <a:off x="2843808" y="231040"/>
            <a:ext cx="52565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rgbClr val="E60000"/>
                </a:solidFill>
              </a:rPr>
              <a:t>ДУМАЯ О ПОЖИЛЫХ – МЫ ДУМАЕМ О БУДУЩЕМ</a:t>
            </a:r>
            <a:endParaRPr lang="ru-RU" sz="1800" b="1" dirty="0">
              <a:solidFill>
                <a:srgbClr val="E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61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7197</TotalTime>
  <Words>1455</Words>
  <Application>Microsoft Office PowerPoint</Application>
  <PresentationFormat>Экран (4:3)</PresentationFormat>
  <Paragraphs>255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СТРАТЕГИЧЕСКАЯ СЕССИЯ «Образ будущего социальной сферы России. Социальная поддержка»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Kristina</dc:creator>
  <cp:lastModifiedBy>Марина</cp:lastModifiedBy>
  <cp:revision>150</cp:revision>
  <cp:lastPrinted>2018-02-28T06:06:55Z</cp:lastPrinted>
  <dcterms:created xsi:type="dcterms:W3CDTF">2017-10-22T11:39:11Z</dcterms:created>
  <dcterms:modified xsi:type="dcterms:W3CDTF">2018-05-31T03:39:29Z</dcterms:modified>
</cp:coreProperties>
</file>