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6" r:id="rId3"/>
    <p:sldId id="259" r:id="rId4"/>
    <p:sldId id="288" r:id="rId5"/>
    <p:sldId id="292" r:id="rId6"/>
    <p:sldId id="260" r:id="rId7"/>
    <p:sldId id="289" r:id="rId8"/>
    <p:sldId id="291" r:id="rId9"/>
    <p:sldId id="275" r:id="rId10"/>
    <p:sldId id="290" r:id="rId11"/>
    <p:sldId id="279" r:id="rId12"/>
    <p:sldId id="284" r:id="rId13"/>
    <p:sldId id="294" r:id="rId14"/>
    <p:sldId id="270" r:id="rId15"/>
    <p:sldId id="293" r:id="rId16"/>
    <p:sldId id="295" r:id="rId17"/>
    <p:sldId id="296" r:id="rId18"/>
    <p:sldId id="297" r:id="rId19"/>
    <p:sldId id="298" r:id="rId20"/>
    <p:sldId id="299" r:id="rId21"/>
    <p:sldId id="287" r:id="rId2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5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9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0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1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5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4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7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40AA-59A6-4230-9CF3-939B70B1D96C}" type="datetimeFigureOut">
              <a:rPr lang="ru-RU" smtClean="0"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76F-DA47-45D7-AE57-376D42353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4569972"/>
            <a:ext cx="9144000" cy="486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0" y="843558"/>
            <a:ext cx="9144000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23185"/>
          <a:stretch/>
        </p:blipFill>
        <p:spPr>
          <a:xfrm>
            <a:off x="6878607" y="81063"/>
            <a:ext cx="598580" cy="5139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92" y="1498476"/>
            <a:ext cx="8843496" cy="85725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СТРАТЕГИЧЕСКАЯ СЕССИЯ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«Образ будущего социальной сферы России. Социальная поддержка»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AU" sz="3200" dirty="0"/>
              <a:t/>
            </a:r>
            <a:br>
              <a:rPr lang="en-AU" sz="3200" dirty="0"/>
            </a:br>
            <a:endParaRPr lang="ru-RU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33134" y="3029587"/>
            <a:ext cx="7555291" cy="3594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3200" b="1" dirty="0" smtClean="0">
                <a:solidFill>
                  <a:srgbClr val="E60000"/>
                </a:solidFill>
              </a:rPr>
              <a:t>»</a:t>
            </a:r>
            <a:endParaRPr lang="ru-RU" sz="3200" b="1" dirty="0">
              <a:solidFill>
                <a:srgbClr val="E60000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20992" y="4587974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25 – 26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1" y="144511"/>
            <a:ext cx="1872208" cy="3864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9" t="18142" r="12173" b="25934"/>
          <a:stretch/>
        </p:blipFill>
        <p:spPr>
          <a:xfrm>
            <a:off x="3419873" y="-8254"/>
            <a:ext cx="2127319" cy="8518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r="24743"/>
          <a:stretch/>
        </p:blipFill>
        <p:spPr>
          <a:xfrm>
            <a:off x="5364089" y="120634"/>
            <a:ext cx="820857" cy="4341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233" y="81063"/>
            <a:ext cx="568261" cy="4261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8" t="1" b="-8863"/>
          <a:stretch/>
        </p:blipFill>
        <p:spPr>
          <a:xfrm>
            <a:off x="2146091" y="94297"/>
            <a:ext cx="866368" cy="4795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87" y="153891"/>
            <a:ext cx="1072884" cy="3339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27" y="81063"/>
            <a:ext cx="503893" cy="5264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588" y="166052"/>
            <a:ext cx="710579" cy="33308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2668290" y="2283718"/>
            <a:ext cx="4065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Тематическая группа № 3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7069" y="3507854"/>
            <a:ext cx="59795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Лидер группы: _</a:t>
            </a:r>
            <a:r>
              <a:rPr lang="ru-RU" sz="2000" b="1" u="sng" dirty="0"/>
              <a:t>Уварова Елена </a:t>
            </a:r>
            <a:r>
              <a:rPr lang="ru-RU" sz="2000" b="1" u="sng" dirty="0" err="1"/>
              <a:t>Паркевна</a:t>
            </a:r>
            <a:r>
              <a:rPr lang="ru-RU" sz="2000" dirty="0" smtClean="0">
                <a:solidFill>
                  <a:srgbClr val="002060"/>
                </a:solidFill>
              </a:rPr>
              <a:t>_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Координатор группы: _</a:t>
            </a:r>
            <a:r>
              <a:rPr lang="ru-RU" sz="2000" b="1" u="sng" dirty="0" err="1"/>
              <a:t>Раймова</a:t>
            </a:r>
            <a:r>
              <a:rPr lang="ru-RU" sz="2000" b="1" u="sng" dirty="0"/>
              <a:t> Елена Григорьевна</a:t>
            </a:r>
            <a:r>
              <a:rPr lang="ru-RU" sz="2000" dirty="0" smtClean="0">
                <a:solidFill>
                  <a:srgbClr val="002060"/>
                </a:solidFill>
              </a:rPr>
              <a:t>_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358245"/>
              </p:ext>
            </p:extLst>
          </p:nvPr>
        </p:nvGraphicFramePr>
        <p:xfrm>
          <a:off x="323529" y="1221600"/>
          <a:ext cx="8424935" cy="3043808"/>
        </p:xfrm>
        <a:graphic>
          <a:graphicData uri="http://schemas.openxmlformats.org/drawingml/2006/table">
            <a:tbl>
              <a:tblPr firstRow="1" bandRow="1"/>
              <a:tblGrid>
                <a:gridCol w="1638182"/>
                <a:gridCol w="3510390"/>
                <a:gridCol w="3276363"/>
              </a:tblGrid>
              <a:tr h="29660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Березикова Н.А.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Участие в развитии рынка НКО в Краснодарском крае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Выступлю с инициативой о создании площадок по обмену опытом в сфере развития НКО в апреле 2018 года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Лобанова В.Н.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Создание алгоритма взаимодействия НКО, бизнеса и гос.структур по оказанию помощи тяжело болящим людям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Организую круглый стол «Организация обучения родственников тяжело болящих людей патронажному уходу» 24 мая 2018 года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8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Уварова Е.П.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Создание проекта модели межведомственного и межсекторного взаимодействия в развитии социальной сферы 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Сформирую концепцию модели к 10 февраля 2018 года. Приму участие в организации круглых столов с последующим продвижением их решений в органы власти, бизнес структуры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Варнакова О.В.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Информирование местного сообщества о потенциальных возможностях развития НКО в Крыму с использованием опыта ЮФО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Выступлю перед коллегами на совещании в министерстве труда и социальной защиты Республики Крым с представлением образа будущего социальной сферы, элементов дорожной карты и технологией достижения результатов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Щербаченко А.В.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Развитие на территории                       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г. Севастополя  социального партнерства 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Встречусь с руководителями НКО о трудностях взаимодействия с органами </a:t>
                      </a:r>
                      <a:r>
                        <a:rPr lang="ru-RU" sz="8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гос.власти</a:t>
                      </a:r>
                      <a:r>
                        <a:rPr lang="ru-RU" sz="8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до 8 марта 2018 года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827584" y="789552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60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9542"/>
            <a:ext cx="262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ПРАВИЛА ГРУППЫ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28919"/>
              </p:ext>
            </p:extLst>
          </p:nvPr>
        </p:nvGraphicFramePr>
        <p:xfrm>
          <a:off x="323528" y="1203598"/>
          <a:ext cx="8568952" cy="309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719"/>
                <a:gridCol w="7691233"/>
              </a:tblGrid>
              <a:tr h="3163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№</a:t>
                      </a:r>
                      <a:endParaRPr lang="ru-RU" sz="9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ПРАВИЛА</a:t>
                      </a:r>
                      <a:r>
                        <a:rPr lang="ru-RU" sz="9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(принятые)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Установить регламент: каждый говорит 2-3 минуты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Сделать правило неформализованный отчет перед группой (раз в две недели)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Говорящего не перебивать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Критикуя-предлагай, предлагая - делай 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Не опаздывать, если опаздываешь - предупредить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Всегда откликайся на обращение (во всех форматах)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Поддержи того кто не смог, не смог - обратись за поддержкой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Принимаем решения с помощью </a:t>
                      </a:r>
                      <a:r>
                        <a:rPr lang="ru-RU" sz="16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рейтингования</a:t>
                      </a: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Видеоконференция раз в две недели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73554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БУДУЩЕГО. ТЕЗИСЫ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909391"/>
              </p:ext>
            </p:extLst>
          </p:nvPr>
        </p:nvGraphicFramePr>
        <p:xfrm>
          <a:off x="323528" y="1113588"/>
          <a:ext cx="8568952" cy="304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719"/>
                <a:gridCol w="7691233"/>
              </a:tblGrid>
              <a:tr h="2809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№</a:t>
                      </a:r>
                      <a:endParaRPr lang="ru-RU" sz="9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 БУДУЩЕГО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276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система информированности партнеров о взаимовыгодном участии проектах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соц.направленности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Создана единая межсекторная база ресурсов НКО, бизнеса (Вера). Полная информированность населения о возможностях предоставляемых партнерством услуг в социальной сфере (Ольга).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Действует механизм поощрения и мотивации деятельности партнеров (Регина). Равные условия при предоставлении одной и той же услуги в мотивации труда сотрудников НКО и государственных, муниципальных учреждений (Людмила, Инна). Работает закон о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гос.заказе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выполнение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Действуют равные условия для разно профильных поставщиков, предоставляющих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соц.услуги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Действует система государственно-частного партнерства.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0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73554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БУДУЩЕГО. ТЕЗИСЫ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79058"/>
              </p:ext>
            </p:extLst>
          </p:nvPr>
        </p:nvGraphicFramePr>
        <p:xfrm>
          <a:off x="323528" y="1113588"/>
          <a:ext cx="8568952" cy="348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719"/>
                <a:gridCol w="7691233"/>
              </a:tblGrid>
              <a:tr h="2809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№</a:t>
                      </a:r>
                      <a:endParaRPr lang="ru-RU" sz="9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 БУДУЩЕГО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2392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НКО - компетентный партнер на рынке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(Аслан) Разработана система повышения компетенции сотрудников НКО. Созданы площадки по обмену опытом, по направлениям актуальных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Предоставлена возможность бесплатного качественного обучения и льготный проезд сотрудникам НКО (Вера).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учреждения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соц.обслуживания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НКО и ответственный бизнес - равные участники рынка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(Алексей) Развитый рынок поставщиков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(Наталья). Действует эффективная модель межотраслевого и межсекторного взаимодействия (субъект РФ). Приняты и работают законы льготного налогообложения части прибыли, направленной на благотворительность. Бизнес мотивирован партнерством. Межсекторные финансовые источники покрывают все  расходы, которые направлены на социальное обслуживание. НКО участвуют в разработке нормативных актов. Упрощен механизм включения в Реестр поставщиков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(Елена У.). Действует межсекторная система в разработке нормативных актов. Действует согласованный работающий алгоритм межведомственного взаимодействия при оказании экстренных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(Елена, Регина, Вера, Елена, Вячеслав, Людмила). Налажена система наставничества среди партнеров.</a:t>
                      </a: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05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73554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КОНТУР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ПРОЕКТА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64250"/>
              </p:ext>
            </p:extLst>
          </p:nvPr>
        </p:nvGraphicFramePr>
        <p:xfrm>
          <a:off x="323529" y="1204912"/>
          <a:ext cx="8496943" cy="347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600400"/>
                <a:gridCol w="4320479"/>
              </a:tblGrid>
              <a:tr h="2809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№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КОНТРАГЕНТЫ</a:t>
                      </a:r>
                      <a:endParaRPr lang="ru-RU" sz="9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ПРОДУКТЫ/ЭФФЕКТЫ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73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Получатели </a:t>
                      </a:r>
                      <a:r>
                        <a:rPr lang="ru-RU" sz="13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(прямые, косвенные) 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-Возможность выбора поставщика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-Доступность получения услуг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-Повышение качества </a:t>
                      </a:r>
                      <a:r>
                        <a:rPr lang="ru-RU" sz="13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-Увеличение охвата получателей </a:t>
                      </a:r>
                      <a:r>
                        <a:rPr lang="ru-RU" sz="13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40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Органы власти (ЗС)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-Экономия ресурсов 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-Повышение репутации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-Дополнительный инструмент для реализации </a:t>
                      </a:r>
                      <a:r>
                        <a:rPr lang="ru-RU" sz="13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соц.политики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-Социальная удовлетворенность населения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-Увеличение налогооблагаемой базы за счет увеличения объема и видов предоставляемых услуг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-Создание дополнительных рабочих мест для людей с ОВЗ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-Общественная стабильность</a:t>
                      </a:r>
                      <a:endParaRPr lang="ru-RU" sz="13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73554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КОНТУР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ПРОЕКТА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40466"/>
              </p:ext>
            </p:extLst>
          </p:nvPr>
        </p:nvGraphicFramePr>
        <p:xfrm>
          <a:off x="323529" y="1204913"/>
          <a:ext cx="8496943" cy="229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240360"/>
                <a:gridCol w="4680519"/>
              </a:tblGrid>
              <a:tr h="329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№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КОНТРАГЕНТЫ</a:t>
                      </a:r>
                      <a:endParaRPr lang="ru-RU" sz="9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ПРОДУКТЫ/ЭФФЕКТЫ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Органы контроля 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Более совершенные механизмы регулирования и формы поддержки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9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НКО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-Получение ресурсов для развития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-Моральное удовлетворение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-Увеличение объема и качества услуг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-Преференции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Бизнес</a:t>
                      </a:r>
                      <a:endParaRPr lang="ru-RU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Повышение престижа социальной направленности бизнеса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62753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14779"/>
              </p:ext>
            </p:extLst>
          </p:nvPr>
        </p:nvGraphicFramePr>
        <p:xfrm>
          <a:off x="323528" y="1131590"/>
          <a:ext cx="8208911" cy="347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416823"/>
              </a:tblGrid>
              <a:tr h="4307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Годы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Струна-Власть</a:t>
                      </a:r>
                      <a:endParaRPr lang="ru-RU" sz="12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2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Выступление на заседании совета инвалидов при главе Республики Калмыкия на тему развития партнерства НКО, бизнес, власть.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концепции модели межсекторного и межведомственного взаимодействия. </a:t>
                      </a:r>
                      <a:endParaRPr lang="ru-RU" sz="12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2022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партнеров в разработке нормативных актов. 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2023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2025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Действует механизм поощрения и мотивации деятельности партнеров (Регина). Равные условия при предоставлении одной и той же услуги в мотивации труда сотрудников НКО и государственных, муниципальных учреждений (Людмила, Инна). Работает закон о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гос.заказе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выполнение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Действуют равные условия для разно профильных поставщиков, предоставляющих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Действует система государственно-частного партнерства.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Упрощен механизм включения в Реестр поставщиков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(Елена У.). Объем компенсаций покрывает все расходы НКО. Работает механизм отделения бюджетных средств на деятельность НКО (бюджеты всех уровней). Деятельность НКО самоокупаемая благодаря привлечению необходимых специалистов.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19548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2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62753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43759"/>
              </p:ext>
            </p:extLst>
          </p:nvPr>
        </p:nvGraphicFramePr>
        <p:xfrm>
          <a:off x="323528" y="1131590"/>
          <a:ext cx="8208911" cy="252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416823"/>
              </a:tblGrid>
              <a:tr h="4307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Годы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Струна-Информационная</a:t>
                      </a:r>
                      <a:endParaRPr lang="ru-RU" sz="12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2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2022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2023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2025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система информированности партнеров о взаимовыгодном участии проектах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соц.направленности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Создана единая межсекторная база ресурсов НКО, бизнеса (Вера). Полная информированность населения о возможностях предоставляемых партнерством услуг в социальной сфере (Ольга).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19548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5555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93661"/>
              </p:ext>
            </p:extLst>
          </p:nvPr>
        </p:nvGraphicFramePr>
        <p:xfrm>
          <a:off x="323528" y="1059582"/>
          <a:ext cx="8208911" cy="383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416823"/>
              </a:tblGrid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Годы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Струна-Партнерство</a:t>
                      </a:r>
                      <a:endParaRPr lang="ru-RU" sz="12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0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Расширение доли участия в оказании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организаций всех форм собственности. Старт разработки механизма поощрения и мотивации деятельности партнеров.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и тиражирование площадок для обмена опытом.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Организовать сотрудничество с Общественной Палатой республики Калмыкия по развитию партнерства и консолидации эффективного опыта НКО с перспективой масштабирования в другие регионы.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регламента взаимодействия партнеров.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Старт организации группы межведомственного взаимодействия.</a:t>
                      </a:r>
                      <a:endParaRPr lang="ru-RU" sz="10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2022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Развивать ГЧП в оказании долговременного ухода за паллиативными больными и сопровождения инвалидов.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Действует механизм поощрения и мотивации деятельности партнеров.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института наставничества в организации предоставления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поставщиками разных организационных форм. 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2023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Распределение  рынка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между партнерами.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 институт наставничества в регионе, адаптирован вход новых поставщиков на рынок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2025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учреждения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соц.обслуживания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НКО и ответственный бизнес - равные участники рынка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(Алексей) Развитый рынок поставщиков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(Наталья). Действует эффективная модель межотраслевого и межсекторного взаимодействия (субъект РФ). Приняты и работают законы льготного налогообложения части прибыли, направленной на благотворительность. Бизнес мотивирован партнерством. Межсекторные финансовые источники покрывают все  расходы, которые направлены на социальное обслуживание. НКО участвуют в разработке нормативных актов. Упрощен механизм включения в Реестр поставщиков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(Елена У.). Действует межсекторная система в разработке нормативных актов. Действует согласованный работающий алгоритм межведомственного взаимодействия при оказании экстренных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(Елена, Регина, Вера, Елена, Вячеслав, Людмила). Налажена система наставничества среди партнеров.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19548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4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5555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523533"/>
              </p:ext>
            </p:extLst>
          </p:nvPr>
        </p:nvGraphicFramePr>
        <p:xfrm>
          <a:off x="323528" y="1059582"/>
          <a:ext cx="8208911" cy="2858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416823"/>
              </a:tblGrid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Годы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Струна-Образование для партнеров</a:t>
                      </a:r>
                      <a:endParaRPr lang="ru-RU" sz="12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Старт создания научной методологической базы для возможности обучения и повышения компетенции для поставщиков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2022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бесплатного качественного обучения для партнеров (образовательная кооперация). 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2023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2025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система повышения компетенции сотрудников НКО. Предоставлена возможность бесплатного качественного обучения и льготный проезд сотрудникам НКО (Вера).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19548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00" y="6815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СОСТАВ ГРУППЫ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80491"/>
              </p:ext>
            </p:extLst>
          </p:nvPr>
        </p:nvGraphicFramePr>
        <p:xfrm>
          <a:off x="251520" y="1138508"/>
          <a:ext cx="8712968" cy="347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968"/>
              </a:tblGrid>
              <a:tr h="292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dirty="0" smtClean="0"/>
                        <a:t>ФИО</a:t>
                      </a:r>
                      <a:endParaRPr lang="ru-RU" sz="14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Амнинова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Инна Александровна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Березикова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Наталья Анатольевна 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Варнакова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Ольга Валентиновна 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Курносова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Людмила Васильевна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Лобанова Вера Николаевна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85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 Александр Александрович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Равская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Регина Давидовна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85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Ковалев Вячеслав Олегович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Хуранов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Аслан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Аскарбиевич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Шувалова Елена Васильевна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7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Щербаченко Алексей Владимирович</a:t>
                      </a:r>
                      <a:endParaRPr lang="ru-RU" sz="105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25 – 26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5555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76844"/>
              </p:ext>
            </p:extLst>
          </p:nvPr>
        </p:nvGraphicFramePr>
        <p:xfrm>
          <a:off x="323528" y="1059582"/>
          <a:ext cx="8208911" cy="2415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416823"/>
              </a:tblGrid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Годы</a:t>
                      </a: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Струна-Ресурсы</a:t>
                      </a:r>
                      <a:endParaRPr lang="ru-RU" sz="12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Приглашение представителей НКО в министерство для налаживания коммуникаций с властью и активизации деятельности бизнес сообщества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соц.сфере</a:t>
                      </a:r>
                      <a:endParaRPr lang="ru-RU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2022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Активная коммуникация партнеров и увеличение доли НКО на рынке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2023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2025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НКО - компетентный партнер на рынке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(Аслан)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Созданы площадки по обмену опытом, по направлениям актуальных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соц.услуг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859877" y="19548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2038105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СПАСИБО ЗА ВНИМАНИЕ!</a:t>
            </a:r>
            <a:endParaRPr lang="ru-RU" sz="14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318818"/>
              </p:ext>
            </p:extLst>
          </p:nvPr>
        </p:nvGraphicFramePr>
        <p:xfrm>
          <a:off x="251520" y="987574"/>
          <a:ext cx="8712968" cy="3783380"/>
        </p:xfrm>
        <a:graphic>
          <a:graphicData uri="http://schemas.openxmlformats.org/drawingml/2006/table">
            <a:tbl>
              <a:tblPr firstRow="1" bandRow="1"/>
              <a:tblGrid>
                <a:gridCol w="535007"/>
                <a:gridCol w="3821478"/>
                <a:gridCol w="4356483"/>
              </a:tblGrid>
              <a:tr h="29660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Учреждения социального обслуживания и НКО - конкуренты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Учреждения социального обслуживания и НКО - партнеры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Неготовность  НКО вступить на рынок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Компетентность НКО на рынке соц.услуг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Неполная информированность получателей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о оказываемых в НКО услугах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Полная информированность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Минимальное взаимодействие государства, НКО и бизнеса. Отсутствует модель развития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Государственные учреждения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соц.обслуживания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, НКО и ответственный бизнес - равные участники рынка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Процесс вступления НКО в Реестр поставщиков соц.услуг слишком громоздкий. Оказание соц.услуг через Реестр экономически нерентабельно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Упрощен механизм включения в Реестр поставщиков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 Объем компенсаций покрывает все расходы НКО.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Отсутствует перенятие эффективного опыта у НКО государством. НКО не участвуют в разработке нормативных актов. 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НКО участвуют в разработке нормативных актов. Государство перенимает опыт у НКО. 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Недостаточная мотивация государством деятельности НКО.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Разработан механизм поощрения, мотивации деятельности НКО.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Отсутствует работающий алгоритм межведомственного взаимодействия при оказании экстренных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Действует согласованный работающий алгоритм межведомственного взаимодействия при оказании экстренных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Разные условия мотивации труда сотрудников НКО и государственных, муниципальных учреждений.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Равные условия при предоставлении одной и той же услуги в мотивации труда сотрудников НКО и государственных, муниципальных учреждений.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971601" y="555526"/>
            <a:ext cx="6059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859877" y="19548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06752"/>
              </p:ext>
            </p:extLst>
          </p:nvPr>
        </p:nvGraphicFramePr>
        <p:xfrm>
          <a:off x="251520" y="987574"/>
          <a:ext cx="8712968" cy="3801806"/>
        </p:xfrm>
        <a:graphic>
          <a:graphicData uri="http://schemas.openxmlformats.org/drawingml/2006/table">
            <a:tbl>
              <a:tblPr firstRow="1" bandRow="1"/>
              <a:tblGrid>
                <a:gridCol w="535007"/>
                <a:gridCol w="3821478"/>
                <a:gridCol w="4356483"/>
              </a:tblGrid>
              <a:tr h="29660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10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Отсутствие фактического выбора у получателей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поставщиков. 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Развитый рынок поставщиков соц.услуг.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Отсутствует система информированности населения о правилах предоставления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Разработана система информированности населения о правилах предоставления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Отсутствует единая межсекторная база ресурсов НКО, бизнеса.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Создана единая межсекторная база ресурсов НКО, бизнеса.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Отсутствие экспериментальных площадок, возможность приобщиться к лучшим практикам для НКО потенциальных поставщиков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Созданы площадки по обмену опытом, по направлениям актуальных </a:t>
                      </a:r>
                      <a:r>
                        <a:rPr lang="ru-RU" sz="10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Кадровая неготовность НКО работать в условиях рынка.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Разработана система повышения компетенции сотрудников НКО. 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Нехватка специалистов и нормативных актов для превращения деятельности НКО в самоокупаемую систему.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Деятельность НКО самоокупаемая благодаря привлечению необходимых специалистов. Предоставлена возможность бесплатного качественного обучения и льготный проезд сотрудникам НКО.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Отсутствие действующей модели межотраслевого и межсекторного взаимодействия(субъект РФ)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Действует эффективная модель межотраслевого и межсекторного взаимодействия (субъект РФ).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Отсутствие прозрачного механизма отделения доли бюджетных средств на деятельность НКО.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Работает механизм отделения бюджетных средств на деятельность НКО (бюджеты всех уровней).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18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Отсутствие у бизнеса яркой мотивации в партнерстве с НКО.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Бизнес мотивирован партнерством.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971601" y="555526"/>
            <a:ext cx="6059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859877" y="213488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37228"/>
              </p:ext>
            </p:extLst>
          </p:nvPr>
        </p:nvGraphicFramePr>
        <p:xfrm>
          <a:off x="251520" y="1151272"/>
          <a:ext cx="8424936" cy="2697668"/>
        </p:xfrm>
        <a:graphic>
          <a:graphicData uri="http://schemas.openxmlformats.org/drawingml/2006/table">
            <a:tbl>
              <a:tblPr firstRow="1" bandRow="1"/>
              <a:tblGrid>
                <a:gridCol w="1034641"/>
                <a:gridCol w="7390295"/>
              </a:tblGrid>
              <a:tr h="29660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 БУДУЩЕГО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Действует эффективная модель межотраслевого и межсекторного взаимодействия (субъект РФ).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9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Равные условия при предоставлении одной и той же услуги в мотивации труда сотрудников НКО и государственных, муниципальных учреждений.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Разработан механизм поощрения, мотивации деятельности НКО.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Учреждения социального обслуживания и НКО - партнеры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9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Деятельность НКО самоокупаемая благодаря привлечению необходимых специалистов. Предоставлена возможность бесплатного качественного обучения и льготный проезд.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971601" y="735546"/>
            <a:ext cx="3809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БУДУЩЕГО. ТОП-5.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1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115616" y="983364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125281"/>
              </p:ext>
            </p:extLst>
          </p:nvPr>
        </p:nvGraphicFramePr>
        <p:xfrm>
          <a:off x="251520" y="1635646"/>
          <a:ext cx="8712968" cy="2504882"/>
        </p:xfrm>
        <a:graphic>
          <a:graphicData uri="http://schemas.openxmlformats.org/drawingml/2006/table">
            <a:tbl>
              <a:tblPr firstRow="1" bandRow="1"/>
              <a:tblGrid>
                <a:gridCol w="720080"/>
                <a:gridCol w="3926836"/>
                <a:gridCol w="4066052"/>
              </a:tblGrid>
              <a:tr h="2966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55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Действует эффективная модель межотраслевого и межсекторного взаимодействия (субъект РФ).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Недостаточная нормативная база. В некоторых регионах не организованы дискуссионные площадки для межсекторного взаимодействия.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Равные условия при предоставлении одной и той же услуги в мотивации труда сотрудников НКО и государственных, муниципальных учреждений.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Низкие тарифы на соц.услуги. Негибкая законодательная база и процесс нормотворчества.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Разработан механизм поощрения, мотивации деятельности НКО.</a:t>
                      </a:r>
                      <a:endParaRPr lang="ru-RU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Недостаточная нормативная база.</a:t>
                      </a:r>
                      <a:endParaRPr lang="ru-RU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115616" y="821346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58833"/>
              </p:ext>
            </p:extLst>
          </p:nvPr>
        </p:nvGraphicFramePr>
        <p:xfrm>
          <a:off x="251520" y="1427169"/>
          <a:ext cx="8712968" cy="3056951"/>
        </p:xfrm>
        <a:graphic>
          <a:graphicData uri="http://schemas.openxmlformats.org/drawingml/2006/table">
            <a:tbl>
              <a:tblPr firstRow="1" bandRow="1"/>
              <a:tblGrid>
                <a:gridCol w="912787"/>
                <a:gridCol w="3734129"/>
                <a:gridCol w="4066052"/>
              </a:tblGrid>
              <a:tr h="2966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1656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4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Учреждения социального обслуживания и НКО – партнеры.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Отсутствие рынка </a:t>
                      </a:r>
                      <a:r>
                        <a:rPr lang="ru-RU" sz="11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 Законодательная база сориентирована для учреждений государственного сектора. Отсутствие доверия получателей </a:t>
                      </a:r>
                      <a:r>
                        <a:rPr lang="ru-RU" sz="11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соц.услуг</a:t>
                      </a: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к НКО. Отсутствие доверия у представителей </a:t>
                      </a:r>
                      <a:r>
                        <a:rPr lang="ru-RU" sz="11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гос.службы</a:t>
                      </a: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к сотрудникам НКО. Отсутствует бесплатная информационная поддержка в СМИ деятельности НКО. Отсутствие конструктивного диалога между НКО и государственными структурами.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04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5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Деятельность НКО самоокупаемая благодаря привлечению необходимых специалистов. Предоставлена возможность бесплатного качественного обучения и льготный проезд.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Минимальное взаимодействие НКО, бизнеса, государства. Отсутствие информированности НКО об оптимальных алгоритмах и льготах в их деятельности. Нехватка людей, готовых работать в этой сфере, из-за отсутствия системы мотивации. 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3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115616" y="951570"/>
            <a:ext cx="5045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МИССИЯ ОБЩАЯ (СОГЛАСОВАННАЯ)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8" name="Прямоугольник 1"/>
          <p:cNvSpPr/>
          <p:nvPr/>
        </p:nvSpPr>
        <p:spPr>
          <a:xfrm>
            <a:off x="683570" y="1491630"/>
            <a:ext cx="79928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ПАРТНЕРСТВО НКО, БИЗНЕСА И ВЛАСТИ В СОЦИАЛЬНОЙ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СФЕРЕ РАДИ БЛАГОПОЛУЧИЯ ЛЮДЕЙ И УЛУЧШЕНИЯ КАЧЕСТВА ЖИЗНИ СТРАНЫ В ЦЕЛОМ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6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96818"/>
              </p:ext>
            </p:extLst>
          </p:nvPr>
        </p:nvGraphicFramePr>
        <p:xfrm>
          <a:off x="323529" y="1221600"/>
          <a:ext cx="8424935" cy="3332987"/>
        </p:xfrm>
        <a:graphic>
          <a:graphicData uri="http://schemas.openxmlformats.org/drawingml/2006/table">
            <a:tbl>
              <a:tblPr firstRow="1" bandRow="1"/>
              <a:tblGrid>
                <a:gridCol w="1638182"/>
                <a:gridCol w="3510390"/>
                <a:gridCol w="3276363"/>
              </a:tblGrid>
              <a:tr h="29660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Хуранов А.А.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Развитие и поддержка НКО в регионе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В первом квартале 2018 года организация заседания координационного совета по вопросу доступа НКО к бюджетным средствам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Шувалова Е.В.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Содействие качеству взаимодействия гос.структур и НКО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Поучаствую в организации семинара-совещания по взаимодействию гос.структур и НКО до 01.07.2018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Амнинова И.А.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Налаживание партнерства НКО, бизнеса и власти, развитие этой темы в совете инвалидов Республики Калмыкия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Выступлю на заседании совета инвалидов при главе Республики Калмыкия 15.02.2018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8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Равская Р.Д.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Передача эффективного опыта НКО государству, с целью совершенствования нормативной базы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 целью консолидации эффективного опыта НКО организация серии круглых столов на площадке БФ «Семейный центр» с апреля 2018 года. Организация видео моста для участников группы. 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8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Ковалев В.О.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Создание алгоритма межведомственного взаимодействия при оказании экстренной помощи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Организация круглого стола на тему: «Межведомственное взаимодействие при оказании экстренной помощи» конец июня 2018 года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8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Курносова Л.В.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Регулярный мониторинг  проблемного поля деятельности НКО и предложения по совершенствованию взаимодействия с гос.структурами </a:t>
                      </a:r>
                      <a:endParaRPr lang="ru-RU" sz="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Представить аналитические материалы в </a:t>
                      </a:r>
                      <a:r>
                        <a:rPr lang="ru-RU" sz="8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гос.структуры</a:t>
                      </a:r>
                      <a:r>
                        <a:rPr lang="ru-RU" sz="8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в течении 2018 года </a:t>
                      </a:r>
                      <a:endParaRPr lang="ru-RU" sz="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827584" y="789552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rgbClr val="002060"/>
                </a:solidFill>
              </a:rPr>
              <a:t>Южный Федеральный Округ                                                                             г. Ростов-на-Дону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</a:rPr>
              <a:t>25 – 26 января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859877" y="344976"/>
            <a:ext cx="6537973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«НКО, социально ответственный бизнес, государственные службы = партнеры</a:t>
            </a:r>
            <a:r>
              <a:rPr lang="ru-RU" sz="1800" b="1" dirty="0" smtClean="0">
                <a:solidFill>
                  <a:srgbClr val="E60000"/>
                </a:solidFill>
              </a:rPr>
              <a:t>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5663</TotalTime>
  <Words>2615</Words>
  <Application>Microsoft Office PowerPoint</Application>
  <PresentationFormat>Экран (16:9)</PresentationFormat>
  <Paragraphs>353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СТРАТЕГИЧЕСКАЯ СЕССИЯ «Образ будущего социальной сферы России. Социальная поддержка»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Марина</cp:lastModifiedBy>
  <cp:revision>53</cp:revision>
  <dcterms:created xsi:type="dcterms:W3CDTF">2017-10-22T11:39:11Z</dcterms:created>
  <dcterms:modified xsi:type="dcterms:W3CDTF">2018-05-24T11:43:20Z</dcterms:modified>
</cp:coreProperties>
</file>