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33"/>
  </p:notesMasterIdLst>
  <p:sldIdLst>
    <p:sldId id="256" r:id="rId4"/>
    <p:sldId id="308" r:id="rId5"/>
    <p:sldId id="258" r:id="rId6"/>
    <p:sldId id="297" r:id="rId7"/>
    <p:sldId id="298" r:id="rId8"/>
    <p:sldId id="299" r:id="rId9"/>
    <p:sldId id="259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7" r:id="rId18"/>
    <p:sldId id="260" r:id="rId19"/>
    <p:sldId id="262" r:id="rId20"/>
    <p:sldId id="293" r:id="rId21"/>
    <p:sldId id="294" r:id="rId22"/>
    <p:sldId id="261" r:id="rId23"/>
    <p:sldId id="274" r:id="rId24"/>
    <p:sldId id="295" r:id="rId25"/>
    <p:sldId id="300" r:id="rId26"/>
    <p:sldId id="301" r:id="rId27"/>
    <p:sldId id="303" r:id="rId28"/>
    <p:sldId id="304" r:id="rId29"/>
    <p:sldId id="305" r:id="rId30"/>
    <p:sldId id="306" r:id="rId31"/>
    <p:sldId id="307" r:id="rId3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6797" autoAdjust="0"/>
  </p:normalViewPr>
  <p:slideViewPr>
    <p:cSldViewPr>
      <p:cViewPr>
        <p:scale>
          <a:sx n="50" d="100"/>
          <a:sy n="50" d="100"/>
        </p:scale>
        <p:origin x="-193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body"/>
          </p:nvPr>
        </p:nvSpPr>
        <p:spPr>
          <a:xfrm>
            <a:off x="749350" y="5513192"/>
            <a:ext cx="5994443" cy="522281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hdr"/>
          </p:nvPr>
        </p:nvSpPr>
        <p:spPr>
          <a:xfrm>
            <a:off x="1498700" y="6383922"/>
            <a:ext cx="5994443" cy="522281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0" y="11026775"/>
            <a:ext cx="3251822" cy="579966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251822" cy="579966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4241321" y="0"/>
            <a:ext cx="3251822" cy="579966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8316E1A-05AE-4824-AA0E-2756DD39AA59}" type="slidenum">
              <a:rPr lang="ru-RU" sz="1400" b="0" strike="noStrike" spc="-1">
                <a:latin typeface="Times New Roman"/>
              </a:rPr>
              <a:pPr algn="r"/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2534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78316E1A-05AE-4824-AA0E-2756DD39AA59}" type="slidenum">
              <a:rPr lang="ru-RU" sz="1400" b="0" strike="noStrike" spc="-1" smtClean="0">
                <a:latin typeface="Times New Roman"/>
              </a:rPr>
              <a:pPr algn="r"/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781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AA5245E-0C6B-4011-8F80-63A944EB07CE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17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993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/>
            <a:fld id="{2AA5245E-0C6B-4011-8F80-63A944EB07CE}" type="slidenum">
              <a:rPr lang="ru-RU" sz="1200" spc="-1">
                <a:solidFill>
                  <a:srgbClr val="000000"/>
                </a:solidFill>
                <a:latin typeface="Calibri"/>
              </a:rPr>
              <a:pPr algn="r"/>
              <a:t>18</a:t>
            </a:fld>
            <a:endParaRPr lang="ru-RU" sz="1200" spc="-1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9157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/>
            <a:fld id="{2AA5245E-0C6B-4011-8F80-63A944EB07CE}" type="slidenum">
              <a:rPr lang="ru-RU" sz="1200" spc="-1">
                <a:solidFill>
                  <a:srgbClr val="000000"/>
                </a:solidFill>
                <a:latin typeface="Calibri"/>
              </a:rPr>
              <a:pPr algn="r"/>
              <a:t>19</a:t>
            </a:fld>
            <a:endParaRPr lang="ru-RU" sz="1200" spc="-1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9723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ru-RU" sz="1200" b="0" i="0" u="none" strike="noStrike" dirty="0" smtClean="0">
              <a:effectLst/>
              <a:latin typeface="+mn-lt"/>
            </a:endParaRPr>
          </a:p>
          <a:p>
            <a:pPr marL="0" marR="0" indent="0" algn="just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Доступная среда и</a:t>
            </a:r>
            <a:r>
              <a:rPr lang="ru-RU" sz="1200" b="0" i="0" u="none" strike="noStrike" spc="-1" baseline="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с</a:t>
            </a: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истема реабилитации создана и работает. 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Срок от установки инвалидности до получения ТСР и дальнейшего получения реабилитационных услуг – до одного месяца.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marL="0" marR="0" indent="0" algn="just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ТСР и социальные услуги инвалиды получают через сертификат.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В каждом районе города есть интеграционный центр, где люди с инвалидностью могут получить бесплатные консультации, психологическую поддержку и найти друзей.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Дети-инвалиды живут дома с родителями или в приемных семьях. При этом создана вся необходимая помощь и раннее сопровождение этих семей.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Независимо от диагноза ребенок-инвалид  получает  образование по определенным программам, соответствующим его возможностям.  Интеграция определяется индивидуально.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Пособия родителям детей-инвалидов, ухаживающим за ними,  выплачивается в соответствии со средним уровнем зарплат соответствующего субъекта РФ.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Время ухода за ребенком-инвалидом, инвалидом с детства и инвалидом  входит в рабочий стаж человека, ухаживающего за ним.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Работает школа паллиативной помощи, которая курирует дополнительное образование медицинских сотрудников и родителей, которые ухаживают за ребенком в паллиативном статусе.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Осуществляется ежемесячное снабжение необходимыми расходными материалами инвалидов в паллиативном статусе согласно стандартам – протоколам, утвержденным на региональном или федеральном уровне.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Работают профессиональные службы по уходу за паллиативными пациентами, которые осуществляют медицинское, реабилитационное, социальное сопровождение.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Работают программы по профессиональному выгоранию для сотрудников и семей, имеющих детей-инвалидов.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Подготовка </a:t>
            </a:r>
            <a:r>
              <a:rPr lang="ru-RU" sz="1200" b="0" i="0" u="none" strike="noStrike" spc="-1" dirty="0" err="1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тьютеров</a:t>
            </a:r>
            <a:r>
              <a:rPr lang="ru-RU" sz="1200" b="0" i="0" u="none" strike="noStrike" spc="-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по сопровождению детей с инвалидностью, посещающих образовательные организации.</a:t>
            </a:r>
            <a:endParaRPr lang="ru-RU" sz="1200" b="0" i="0" u="none" strike="noStrike" dirty="0" smtClean="0">
              <a:effectLst/>
              <a:latin typeface="+mn-lt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78316E1A-05AE-4824-AA0E-2756DD39AA59}" type="slidenum">
              <a:rPr lang="ru-RU" sz="1400" b="0" strike="noStrike" spc="-1" smtClean="0">
                <a:latin typeface="Times New Roman"/>
              </a:rPr>
              <a:pPr algn="r"/>
              <a:t>21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89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37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54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9037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897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4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752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3589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5319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92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84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7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5F73827-2A4F-4B57-B657-EFD3F93C7329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24.05.2018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7EF70CF-A0B1-413A-9F88-831635C90B83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ACF9D890-654F-46CA-9C96-EC30F857ABB5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24.05.2018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411FFD1-B816-478A-9A4A-314931C540AD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заголовка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40AA-59A6-4230-9CF3-939B70B1D9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876F-DA47-45D7-AE57-376D423538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16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2"/>
          <p:cNvSpPr/>
          <p:nvPr/>
        </p:nvSpPr>
        <p:spPr>
          <a:xfrm>
            <a:off x="-15330" y="2682301"/>
            <a:ext cx="9143640" cy="26356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4"/>
          <p:cNvSpPr/>
          <p:nvPr/>
        </p:nvSpPr>
        <p:spPr>
          <a:xfrm>
            <a:off x="1244830" y="3356992"/>
            <a:ext cx="7128792" cy="12241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Равные права </a:t>
            </a:r>
            <a:r>
              <a:rPr lang="ru-RU" sz="4000" b="1" spc="-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4000" b="1" strike="noStrike" spc="-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trike="noStrike" spc="-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равные возможности</a:t>
            </a:r>
            <a:endParaRPr lang="ru-RU" sz="4000" b="0" strike="noStrike" spc="-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3203848" y="5805264"/>
            <a:ext cx="2880320" cy="6660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Calibri"/>
              </a:rPr>
              <a:t>Светлогорск</a:t>
            </a:r>
          </a:p>
          <a:p>
            <a:pPr algn="ctr">
              <a:lnSpc>
                <a:spcPct val="100000"/>
              </a:lnSpc>
            </a:pPr>
            <a:r>
              <a:rPr lang="ru-RU" spc="-1" dirty="0" smtClean="0">
                <a:solidFill>
                  <a:srgbClr val="000000"/>
                </a:solidFill>
                <a:latin typeface="Calibri"/>
              </a:rPr>
              <a:t>Калининградская область</a:t>
            </a: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Calibri"/>
              </a:rPr>
              <a:t>26-27 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октября 2017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02" name="CustomShape 6"/>
          <p:cNvSpPr/>
          <p:nvPr/>
        </p:nvSpPr>
        <p:spPr>
          <a:xfrm>
            <a:off x="2123728" y="2780928"/>
            <a:ext cx="4703118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3200" spc="-1" dirty="0" smtClean="0">
                <a:solidFill>
                  <a:srgbClr val="000000"/>
                </a:solidFill>
                <a:latin typeface="Calibri"/>
              </a:rPr>
              <a:t>Тематическая группа № 1</a:t>
            </a:r>
            <a:endParaRPr lang="ru-RU" sz="3200" b="0" strike="noStrike" spc="-1" dirty="0">
              <a:latin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315416"/>
            <a:ext cx="9639300" cy="135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244830" y="1628800"/>
            <a:ext cx="685556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Социальный форум </a:t>
            </a:r>
            <a:br>
              <a:rPr lang="ru-RU" sz="2800" b="1" dirty="0"/>
            </a:br>
            <a:r>
              <a:rPr lang="ru-RU" sz="2800" b="1" dirty="0"/>
              <a:t>«Будущее»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</p:txBody>
      </p:sp>
      <p:sp>
        <p:nvSpPr>
          <p:cNvPr id="9" name="CustomShape 6"/>
          <p:cNvSpPr/>
          <p:nvPr/>
        </p:nvSpPr>
        <p:spPr>
          <a:xfrm>
            <a:off x="521250" y="4653136"/>
            <a:ext cx="403524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spc="-1" dirty="0" smtClean="0">
                <a:solidFill>
                  <a:srgbClr val="000000"/>
                </a:solidFill>
                <a:latin typeface="Calibri"/>
              </a:rPr>
              <a:t>Лидер темы: Панина Ольга Петровна</a:t>
            </a:r>
          </a:p>
          <a:p>
            <a:pPr>
              <a:lnSpc>
                <a:spcPct val="100000"/>
              </a:lnSpc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Координатор: Кузнецов Руслан Анатольевич</a:t>
            </a: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733040" y="1710720"/>
            <a:ext cx="5410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59320" y="714240"/>
            <a:ext cx="65376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0" name="Table 3"/>
          <p:cNvGraphicFramePr/>
          <p:nvPr>
            <p:extLst>
              <p:ext uri="{D42A27DB-BD31-4B8C-83A1-F6EECF244321}">
                <p14:modId xmlns:p14="http://schemas.microsoft.com/office/powerpoint/2010/main" val="4079778010"/>
              </p:ext>
            </p:extLst>
          </p:nvPr>
        </p:nvGraphicFramePr>
        <p:xfrm>
          <a:off x="251520" y="678323"/>
          <a:ext cx="8784979" cy="5724709"/>
        </p:xfrm>
        <a:graphic>
          <a:graphicData uri="http://schemas.openxmlformats.org/drawingml/2006/table">
            <a:tbl>
              <a:tblPr/>
              <a:tblGrid>
                <a:gridCol w="576064"/>
                <a:gridCol w="3024336"/>
                <a:gridCol w="5184579"/>
              </a:tblGrid>
              <a:tr h="7344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</a:t>
                      </a:r>
                      <a:endParaRPr lang="ru-RU" sz="24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БАРЬЕРЫ ПЕРЕХОДА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ТЕКСТ</a:t>
                      </a:r>
                      <a:r>
                        <a:rPr lang="ru-RU" sz="1600" b="1" strike="noStrike" spc="-1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НОРМЫ БУДУЩЕГО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9025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800" b="0" strike="noStrike" spc="-1" dirty="0" smtClean="0">
                          <a:latin typeface="+mn-lt"/>
                        </a:rPr>
                        <a:t>5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Отсутствие специалистов-</a:t>
                      </a:r>
                      <a:r>
                        <a:rPr lang="ru-RU" sz="2400" b="1" strike="noStrike" spc="-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реабилитологов</a:t>
                      </a:r>
                      <a:r>
                        <a:rPr lang="ru-RU" sz="2400" b="1" strike="noStrike" spc="-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(невыполнение приказа № 1705-Н Минздрава РФ</a:t>
                      </a:r>
                      <a:r>
                        <a:rPr lang="ru-RU" sz="2400" b="0" strike="noStrike" spc="-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Прикрепление к семье координатора социальной службы в связи с рождением ребенка с ОВЗ.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" name="CustomShape 4"/>
          <p:cNvSpPr/>
          <p:nvPr/>
        </p:nvSpPr>
        <p:spPr>
          <a:xfrm>
            <a:off x="1081888" y="22185"/>
            <a:ext cx="734481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80995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733040" y="1710720"/>
            <a:ext cx="5410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59320" y="714240"/>
            <a:ext cx="65376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0" name="Table 3"/>
          <p:cNvGraphicFramePr/>
          <p:nvPr>
            <p:extLst>
              <p:ext uri="{D42A27DB-BD31-4B8C-83A1-F6EECF244321}">
                <p14:modId xmlns:p14="http://schemas.microsoft.com/office/powerpoint/2010/main" val="2510718551"/>
              </p:ext>
            </p:extLst>
          </p:nvPr>
        </p:nvGraphicFramePr>
        <p:xfrm>
          <a:off x="251520" y="678323"/>
          <a:ext cx="8784979" cy="5724709"/>
        </p:xfrm>
        <a:graphic>
          <a:graphicData uri="http://schemas.openxmlformats.org/drawingml/2006/table">
            <a:tbl>
              <a:tblPr/>
              <a:tblGrid>
                <a:gridCol w="576064"/>
                <a:gridCol w="3024336"/>
                <a:gridCol w="5184579"/>
              </a:tblGrid>
              <a:tr h="7344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</a:t>
                      </a:r>
                      <a:endParaRPr lang="ru-RU" sz="24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БАРЬЕРЫ ПЕРЕХОДА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ТЕКСТ</a:t>
                      </a:r>
                      <a:r>
                        <a:rPr lang="ru-RU" sz="1600" b="1" strike="noStrike" spc="-1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НОРМЫ БУДУЩЕГО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9025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800" b="0" strike="noStrike" spc="-1" dirty="0" smtClean="0">
                          <a:latin typeface="Arial"/>
                        </a:rPr>
                        <a:t>2,5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Иждивенческая позиция инвалидов и их родственников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strike="noStrike" spc="-1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-Полная доступность всех объектов и всех услуг;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-Прикрепление к семье координатора социальной службы в связи с рождением ребенка с ОВЗ.</a:t>
                      </a:r>
                      <a:endParaRPr lang="ru-RU" sz="1800" dirty="0" smtClean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" name="CustomShape 4"/>
          <p:cNvSpPr/>
          <p:nvPr/>
        </p:nvSpPr>
        <p:spPr>
          <a:xfrm>
            <a:off x="1081888" y="22185"/>
            <a:ext cx="734481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53314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733040" y="1710720"/>
            <a:ext cx="5410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59320" y="714240"/>
            <a:ext cx="65376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0" name="Table 3"/>
          <p:cNvGraphicFramePr/>
          <p:nvPr>
            <p:extLst>
              <p:ext uri="{D42A27DB-BD31-4B8C-83A1-F6EECF244321}">
                <p14:modId xmlns:p14="http://schemas.microsoft.com/office/powerpoint/2010/main" val="3232768432"/>
              </p:ext>
            </p:extLst>
          </p:nvPr>
        </p:nvGraphicFramePr>
        <p:xfrm>
          <a:off x="251520" y="678323"/>
          <a:ext cx="8784979" cy="5724709"/>
        </p:xfrm>
        <a:graphic>
          <a:graphicData uri="http://schemas.openxmlformats.org/drawingml/2006/table">
            <a:tbl>
              <a:tblPr/>
              <a:tblGrid>
                <a:gridCol w="576064"/>
                <a:gridCol w="3024336"/>
                <a:gridCol w="5184579"/>
              </a:tblGrid>
              <a:tr h="7344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</a:t>
                      </a:r>
                      <a:endParaRPr lang="ru-RU" sz="24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БАРЬЕРЫ ПЕРЕХОДА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ТЕКСТ</a:t>
                      </a:r>
                      <a:r>
                        <a:rPr lang="ru-RU" sz="1600" b="1" strike="noStrike" spc="-1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НОРМЫ БУДУЩЕГО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9025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800" b="0" strike="noStrike" spc="-1" dirty="0" smtClean="0">
                          <a:latin typeface="Arial"/>
                        </a:rPr>
                        <a:t>2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Отсутствие качественного образования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strike="noStrike" spc="-1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Полная доступность всех объектов и всех услуг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" name="CustomShape 4"/>
          <p:cNvSpPr/>
          <p:nvPr/>
        </p:nvSpPr>
        <p:spPr>
          <a:xfrm>
            <a:off x="1081888" y="22185"/>
            <a:ext cx="734481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18462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733040" y="1710720"/>
            <a:ext cx="5410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59320" y="714240"/>
            <a:ext cx="65376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0" name="Table 3"/>
          <p:cNvGraphicFramePr/>
          <p:nvPr>
            <p:extLst>
              <p:ext uri="{D42A27DB-BD31-4B8C-83A1-F6EECF244321}">
                <p14:modId xmlns:p14="http://schemas.microsoft.com/office/powerpoint/2010/main" val="3223082013"/>
              </p:ext>
            </p:extLst>
          </p:nvPr>
        </p:nvGraphicFramePr>
        <p:xfrm>
          <a:off x="251520" y="678323"/>
          <a:ext cx="8784979" cy="5724709"/>
        </p:xfrm>
        <a:graphic>
          <a:graphicData uri="http://schemas.openxmlformats.org/drawingml/2006/table">
            <a:tbl>
              <a:tblPr/>
              <a:tblGrid>
                <a:gridCol w="576064"/>
                <a:gridCol w="3024336"/>
                <a:gridCol w="5184579"/>
              </a:tblGrid>
              <a:tr h="7344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</a:t>
                      </a:r>
                      <a:endParaRPr lang="ru-RU" sz="24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БАРЬЕРЫ ПЕРЕХОДА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ТЕКСТ</a:t>
                      </a:r>
                      <a:r>
                        <a:rPr lang="ru-RU" sz="1600" b="1" strike="noStrike" spc="-1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НОРМЫ БУДУЩЕГО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9025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800" b="0" strike="noStrike" spc="-1" dirty="0" smtClean="0">
                          <a:latin typeface="Arial"/>
                        </a:rPr>
                        <a:t>1,2,4,5,11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trike="noStrike" spc="-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Нет политической воли для реализации программ интеграции инвалидов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strike="noStrike" spc="-1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-Все желающие работать инвалиды, независимо от категории, трудоустроены, работающие инвалиды-норма, постоянное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сопровождение на рабочем месте людей с ментальной инвалидностью;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-Полная доступность всех объектов и всех услуг;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-Эффективная работа системы реабилитации, скоординированная между всеми ведомствами;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-Осуществление координации между ОИВ и общественными организациями , создание системы сетевого взаимодействия и единой системы финансирования;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-Прикрепление к семье координатора социальной службы в связи с рождением ребенка с ОВЗ.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" name="CustomShape 4"/>
          <p:cNvSpPr/>
          <p:nvPr/>
        </p:nvSpPr>
        <p:spPr>
          <a:xfrm>
            <a:off x="1081888" y="22185"/>
            <a:ext cx="734481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5469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733040" y="1710720"/>
            <a:ext cx="5410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59320" y="714240"/>
            <a:ext cx="65376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0" name="Table 3"/>
          <p:cNvGraphicFramePr/>
          <p:nvPr>
            <p:extLst>
              <p:ext uri="{D42A27DB-BD31-4B8C-83A1-F6EECF244321}">
                <p14:modId xmlns:p14="http://schemas.microsoft.com/office/powerpoint/2010/main" val="1875107647"/>
              </p:ext>
            </p:extLst>
          </p:nvPr>
        </p:nvGraphicFramePr>
        <p:xfrm>
          <a:off x="251520" y="678323"/>
          <a:ext cx="8784979" cy="5724709"/>
        </p:xfrm>
        <a:graphic>
          <a:graphicData uri="http://schemas.openxmlformats.org/drawingml/2006/table">
            <a:tbl>
              <a:tblPr/>
              <a:tblGrid>
                <a:gridCol w="576064"/>
                <a:gridCol w="3024336"/>
                <a:gridCol w="5184579"/>
              </a:tblGrid>
              <a:tr h="7344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</a:t>
                      </a:r>
                      <a:endParaRPr lang="ru-RU" sz="24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БАРЬЕРЫ ПЕРЕХОДА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ТЕКСТ</a:t>
                      </a:r>
                      <a:r>
                        <a:rPr lang="ru-RU" sz="1600" b="1" strike="noStrike" spc="-1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НОРМЫ БУДУЩЕГО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9025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800" b="0" strike="noStrike" spc="-1" dirty="0" smtClean="0">
                          <a:latin typeface="Arial"/>
                        </a:rPr>
                        <a:t>1,2,4,5,11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strike="noStrike" spc="-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Наличие консервативного мышления общества, отсутствие традиций</a:t>
                      </a:r>
                      <a:endParaRPr lang="ru-RU" sz="2800" b="1" strike="noStrike" spc="-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-Все желающие работать инвалиды, независимо от категории, трудоустроены, работающие инвалиды-норма, постоянное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сопровождение на рабочем месте людей с ментальной инвалидностью;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-Полная доступность всех объектов и всех услуг;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-Эффективная работа системы реабилитации, скоординированная между всеми ведомствами;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-Осуществление координации между ОИВ и общественными организациями , создание системы сетевого взаимодействия и единой системы финансирования;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-Прикрепление к семье координатора социальной службы в связи с рождением ребенка с ОВЗ.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" name="CustomShape 4"/>
          <p:cNvSpPr/>
          <p:nvPr/>
        </p:nvSpPr>
        <p:spPr>
          <a:xfrm>
            <a:off x="1081888" y="22185"/>
            <a:ext cx="734481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83228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733040" y="1710720"/>
            <a:ext cx="5410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59320" y="714240"/>
            <a:ext cx="65376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0" name="Table 3"/>
          <p:cNvGraphicFramePr/>
          <p:nvPr>
            <p:extLst>
              <p:ext uri="{D42A27DB-BD31-4B8C-83A1-F6EECF244321}">
                <p14:modId xmlns:p14="http://schemas.microsoft.com/office/powerpoint/2010/main" val="3305799323"/>
              </p:ext>
            </p:extLst>
          </p:nvPr>
        </p:nvGraphicFramePr>
        <p:xfrm>
          <a:off x="251520" y="678323"/>
          <a:ext cx="8784979" cy="5724709"/>
        </p:xfrm>
        <a:graphic>
          <a:graphicData uri="http://schemas.openxmlformats.org/drawingml/2006/table">
            <a:tbl>
              <a:tblPr/>
              <a:tblGrid>
                <a:gridCol w="576064"/>
                <a:gridCol w="3024336"/>
                <a:gridCol w="5184579"/>
              </a:tblGrid>
              <a:tr h="7344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</a:t>
                      </a:r>
                      <a:endParaRPr lang="ru-RU" sz="24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БАРЬЕРЫ ПЕРЕХОДА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ТЕКСТ</a:t>
                      </a:r>
                      <a:r>
                        <a:rPr lang="ru-RU" sz="1600" b="1" strike="noStrike" spc="-1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НОРМЫ БУДУЩЕГО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9025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800" b="0" strike="noStrike" spc="-1" dirty="0" smtClean="0">
                          <a:latin typeface="Arial"/>
                        </a:rPr>
                        <a:t>1,2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trike="noStrike" spc="-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Низкая ответственность и низкая мотивация работодателей при принятии на работу инвалидов</a:t>
                      </a:r>
                      <a:endParaRPr lang="ru-RU" sz="2400" b="1" strike="noStrike" spc="-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-Все желающие работать инвалиды, независимо от категории, трудоустроены, работающие инвалиды-норма, постоянное 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сопровождение на рабочем месте людей с ментальной инвалидностью;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" name="CustomShape 4"/>
          <p:cNvSpPr/>
          <p:nvPr/>
        </p:nvSpPr>
        <p:spPr>
          <a:xfrm>
            <a:off x="1081888" y="22185"/>
            <a:ext cx="734481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82164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1759320" y="9352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3" name="Table 2"/>
          <p:cNvGraphicFramePr/>
          <p:nvPr>
            <p:extLst>
              <p:ext uri="{D42A27DB-BD31-4B8C-83A1-F6EECF244321}">
                <p14:modId xmlns:p14="http://schemas.microsoft.com/office/powerpoint/2010/main" val="2365265444"/>
              </p:ext>
            </p:extLst>
          </p:nvPr>
        </p:nvGraphicFramePr>
        <p:xfrm>
          <a:off x="323528" y="836713"/>
          <a:ext cx="8640960" cy="5849176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637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ОБЩАЯ</a:t>
                      </a:r>
                      <a:r>
                        <a:rPr lang="ru-RU" sz="2400" b="1" strike="noStrike" spc="-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МИССИЯ</a:t>
                      </a:r>
                      <a:endParaRPr lang="ru-RU" sz="2400" b="0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195552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Один мир на всех: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отсутствие стереотипов в обществе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перевод инвалида из страдательного падежа</a:t>
                      </a:r>
                      <a:r>
                        <a:rPr lang="ru-RU" sz="32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творительный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«мы не можем добавить дней в вашу жизнь, но мы можем добавить жизнь в ваши дни»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4" name="CustomShape 3"/>
          <p:cNvSpPr/>
          <p:nvPr/>
        </p:nvSpPr>
        <p:spPr>
          <a:xfrm>
            <a:off x="611560" y="260648"/>
            <a:ext cx="8208912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Table 1"/>
          <p:cNvGraphicFramePr/>
          <p:nvPr>
            <p:extLst>
              <p:ext uri="{D42A27DB-BD31-4B8C-83A1-F6EECF244321}">
                <p14:modId xmlns:p14="http://schemas.microsoft.com/office/powerpoint/2010/main" val="2859697957"/>
              </p:ext>
            </p:extLst>
          </p:nvPr>
        </p:nvGraphicFramePr>
        <p:xfrm>
          <a:off x="233186" y="692696"/>
          <a:ext cx="8821643" cy="5874971"/>
        </p:xfrm>
        <a:graphic>
          <a:graphicData uri="http://schemas.openxmlformats.org/drawingml/2006/table">
            <a:tbl>
              <a:tblPr/>
              <a:tblGrid>
                <a:gridCol w="1440160"/>
                <a:gridCol w="3744416"/>
                <a:gridCol w="3637067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tx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400" marR="684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BFBFBF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tx1"/>
                          </a:solidFill>
                          <a:latin typeface="Calibri"/>
                        </a:rPr>
                        <a:t>ЛИЧНЫЕ МИССИИ</a:t>
                      </a:r>
                      <a:endParaRPr lang="ru-RU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400" marR="68400">
                    <a:lnL w="6480">
                      <a:solidFill>
                        <a:srgbClr val="BFBFBF"/>
                      </a:solidFill>
                    </a:lnL>
                    <a:lnR w="6480">
                      <a:solidFill>
                        <a:srgbClr val="BFBFBF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chemeClr val="tx1"/>
                          </a:solidFill>
                          <a:latin typeface="Calibri"/>
                        </a:rPr>
                        <a:t>ОБЪЯВЛЕННЫЕ ДЕЙСТВИЯ</a:t>
                      </a:r>
                      <a:endParaRPr lang="ru-RU" sz="20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400" marR="68400">
                    <a:lnL w="6480">
                      <a:solidFill>
                        <a:srgbClr val="BFBFBF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Панина О.П.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Улучшение жизни людей с инвалидностью области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Подготовлю постановление ПКО о создании регионального перечня ТСР до 30 января 2018 года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Аранин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Р.А.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Личным примером доказать, что даже полностью парализованный человек может все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До 15 марта 2018 года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соберу </a:t>
                      </a: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опытную партию из 30 колясок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04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Кочеткова З.Г.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«добавляю </a:t>
                      </a: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жизнь в ваши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дни»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До 10 марта открою кабинет, работающий для детей и взрослых, по методике </a:t>
                      </a:r>
                      <a:r>
                        <a:rPr lang="ru-RU" sz="1600" b="0" dirty="0" err="1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Томатис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0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Мыльникова И.В.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Организация взаимодействия со службой занятости по трудоустройству инвалидов с детства имеющих диплом 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До 15 марта обращусь с письмом к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центру занятости населения</a:t>
                      </a:r>
                      <a:r>
                        <a:rPr lang="ru-RU" sz="1600" b="0" baseline="0" dirty="0" smtClean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с целью 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960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Рукин Л.С.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Доступная медицинская помощь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Ускорю процесс направления 10 человек на высокотехнологичную медицинскую помощь до 28 февраля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960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Марейчева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С.М.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Улучшение качества жизни детей «Маленькой страны»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Обеспечу регулирующими столами всех детей из отделения милосердия до 1 марта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21" name="CustomShape 3"/>
          <p:cNvSpPr/>
          <p:nvPr/>
        </p:nvSpPr>
        <p:spPr>
          <a:xfrm>
            <a:off x="971600" y="180492"/>
            <a:ext cx="7344816" cy="36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Table 1"/>
          <p:cNvGraphicFramePr/>
          <p:nvPr>
            <p:extLst>
              <p:ext uri="{D42A27DB-BD31-4B8C-83A1-F6EECF244321}">
                <p14:modId xmlns:p14="http://schemas.microsoft.com/office/powerpoint/2010/main" val="3530384110"/>
              </p:ext>
            </p:extLst>
          </p:nvPr>
        </p:nvGraphicFramePr>
        <p:xfrm>
          <a:off x="179512" y="737692"/>
          <a:ext cx="8821643" cy="5841888"/>
        </p:xfrm>
        <a:graphic>
          <a:graphicData uri="http://schemas.openxmlformats.org/drawingml/2006/table">
            <a:tbl>
              <a:tblPr/>
              <a:tblGrid>
                <a:gridCol w="1656184"/>
                <a:gridCol w="3528392"/>
                <a:gridCol w="3637067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tx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400" marR="684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BFBFBF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tx1"/>
                          </a:solidFill>
                          <a:latin typeface="Calibri"/>
                        </a:rPr>
                        <a:t>ЛИЧНЫЕ МИССИИ</a:t>
                      </a:r>
                      <a:endParaRPr lang="ru-RU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400" marR="68400">
                    <a:lnL w="6480">
                      <a:solidFill>
                        <a:srgbClr val="BFBFBF"/>
                      </a:solidFill>
                    </a:lnL>
                    <a:lnR w="6480">
                      <a:solidFill>
                        <a:srgbClr val="BFBFBF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chemeClr val="tx1"/>
                          </a:solidFill>
                          <a:latin typeface="Calibri"/>
                        </a:rPr>
                        <a:t>ОБЪЯВЛЕННЫЕ ДЕЙСТВИЯ</a:t>
                      </a:r>
                      <a:endParaRPr lang="ru-RU" sz="20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400" marR="68400">
                    <a:lnL w="6480">
                      <a:solidFill>
                        <a:srgbClr val="BFBFBF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Луценко Е.Г.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Повышение </a:t>
                      </a: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мотивации лиц с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инвалидностью и ОВЗ к </a:t>
                      </a: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трудоустройству через взаимодействие в работодателями 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Отвезу поэтапно обучающихся на ознакомление и экскурсию в ООО «Обсервер» до 1 марта </a:t>
                      </a:r>
                      <a:endParaRPr lang="ru-RU" sz="1200" b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Семенкова О.С.</a:t>
                      </a:r>
                      <a:endParaRPr lang="ru-RU" sz="1200" b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Стереть стереотипы в обществе о возможностях инвалидов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Напишу проект перехода ПСУ к рабочему в мастерских до 30 января</a:t>
                      </a:r>
                      <a:endParaRPr lang="ru-RU" sz="1200" b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Вера Петровна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Объединение единомышленников 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До 20 февраля соберу аналогичную стратегическую сессию в Якутске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22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Девиченская Т.А.</a:t>
                      </a:r>
                      <a:endParaRPr lang="ru-RU" sz="1200" b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Объединение разных сил в целях улучшения жизни детей с ОВЗ и семей, где воспитываются дети с ментальными нарушениями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Активизация работы с родителями детей с ментальными нарушениями, вовлечение их как партеров в достижении цели соц. и эмоциональной реабилитация до 28 февраля 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4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Колпакова Е.В.</a:t>
                      </a:r>
                      <a:endParaRPr lang="ru-RU" sz="1200" b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Вовлечение людей с инвалидностью в социум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До 1 марта разработаю порядок обеспечения региональными  средствами реабилитации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60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Хвостова И.Н.</a:t>
                      </a:r>
                      <a:endParaRPr lang="ru-RU" sz="1200" b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Разъяснения гражданам, признанным инвалидами, их возможности реабилитации</a:t>
                      </a:r>
                      <a:endParaRPr lang="ru-RU" sz="1200" b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До 20 февраля подготовлю информацию в СМИ о возможностях реабилитации для граждан с ОВЗ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1" name="CustomShape 3"/>
          <p:cNvSpPr/>
          <p:nvPr/>
        </p:nvSpPr>
        <p:spPr>
          <a:xfrm>
            <a:off x="1043608" y="116632"/>
            <a:ext cx="7344816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3200" b="1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spc="-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6163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Table 1"/>
          <p:cNvGraphicFramePr/>
          <p:nvPr>
            <p:extLst>
              <p:ext uri="{D42A27DB-BD31-4B8C-83A1-F6EECF244321}">
                <p14:modId xmlns:p14="http://schemas.microsoft.com/office/powerpoint/2010/main" val="2333626005"/>
              </p:ext>
            </p:extLst>
          </p:nvPr>
        </p:nvGraphicFramePr>
        <p:xfrm>
          <a:off x="179512" y="1052736"/>
          <a:ext cx="8821643" cy="3220714"/>
        </p:xfrm>
        <a:graphic>
          <a:graphicData uri="http://schemas.openxmlformats.org/drawingml/2006/table">
            <a:tbl>
              <a:tblPr/>
              <a:tblGrid>
                <a:gridCol w="1656184"/>
                <a:gridCol w="3528392"/>
                <a:gridCol w="3637067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tx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400" marR="684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BFBFBF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tx1"/>
                          </a:solidFill>
                          <a:latin typeface="Calibri"/>
                        </a:rPr>
                        <a:t>ЛИЧНЫЕ МИССИИ</a:t>
                      </a:r>
                      <a:endParaRPr lang="ru-RU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400" marR="68400">
                    <a:lnL w="6480">
                      <a:solidFill>
                        <a:srgbClr val="BFBFBF"/>
                      </a:solidFill>
                    </a:lnL>
                    <a:lnR w="6480">
                      <a:solidFill>
                        <a:srgbClr val="BFBFBF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chemeClr val="tx1"/>
                          </a:solidFill>
                          <a:latin typeface="Calibri"/>
                        </a:rPr>
                        <a:t>ОБЪЯВЛЕННЫЕ ДЕЙСТВИЯ</a:t>
                      </a:r>
                      <a:endParaRPr lang="ru-RU" sz="20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400" marR="68400">
                    <a:lnL w="6480">
                      <a:solidFill>
                        <a:srgbClr val="BFBFBF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960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Гуреева</a:t>
                      </a: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Д.Ю.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Организация обучения родителей детей с нарушением слуха русскому жестовому языку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Проведу курсы обучения русскому жестовому языку до марта родителям детей-инвалидов по слуху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60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Логунова Ю.В.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Организация  в российских реалиях евро-системы ведения детей в паллиативном статусе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Встреча с Силановым  по вопросам снабжения детей со </a:t>
                      </a:r>
                      <a:r>
                        <a:rPr lang="ru-RU" sz="1800" b="0" dirty="0" err="1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стомами</a:t>
                      </a: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 28 декабря , январь-февраль-везу детей со </a:t>
                      </a:r>
                      <a:r>
                        <a:rPr lang="ru-RU" sz="1800" b="0" dirty="0" err="1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стомами</a:t>
                      </a:r>
                      <a:r>
                        <a:rPr lang="ru-RU" sz="1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на каток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1" name="CustomShape 3"/>
          <p:cNvSpPr/>
          <p:nvPr/>
        </p:nvSpPr>
        <p:spPr>
          <a:xfrm>
            <a:off x="971600" y="332656"/>
            <a:ext cx="7344816" cy="72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3200" b="1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spc="-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1417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/>
          <p:nvPr/>
        </p:nvSpPr>
        <p:spPr>
          <a:xfrm>
            <a:off x="3419872" y="625786"/>
            <a:ext cx="3995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>
                <a:solidFill>
                  <a:srgbClr val="0000FF"/>
                </a:solidFill>
              </a:rPr>
              <a:t>С</a:t>
            </a:r>
            <a:r>
              <a:rPr lang="ru-RU" sz="2800" b="1" u="sng" dirty="0" smtClean="0">
                <a:solidFill>
                  <a:srgbClr val="0000FF"/>
                </a:solidFill>
              </a:rPr>
              <a:t>ОСТАВ ГРУППЫ</a:t>
            </a:r>
            <a:endParaRPr lang="ru-RU" sz="2800" b="1" u="sng" dirty="0">
              <a:solidFill>
                <a:srgbClr val="0000FF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475656" y="151094"/>
            <a:ext cx="727280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rgbClr val="0000FF"/>
                </a:solidFill>
              </a:rPr>
              <a:t>Равные права и равные возможности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268760"/>
            <a:ext cx="8424936" cy="52629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Панина О.П.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Аранин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Р.А.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Кочеткова З.Г.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Мыльникова И.В.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Рукин Л.С.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Марейчева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С.М.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7. Луценко Е.Г.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Семенкова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О.С.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Душкевич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В. П.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Девиченская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Т.А.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Колпакова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Е.В.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Хвостова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И.Н.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Гуреева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Д.Ю.</a:t>
            </a:r>
          </a:p>
          <a:p>
            <a:pPr fontAlgn="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14. Логунова Ю.В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51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2"/>
          <p:cNvSpPr/>
          <p:nvPr/>
        </p:nvSpPr>
        <p:spPr>
          <a:xfrm>
            <a:off x="1071360" y="224844"/>
            <a:ext cx="73260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  <p:graphicFrame>
        <p:nvGraphicFramePr>
          <p:cNvPr id="118" name="Table 3"/>
          <p:cNvGraphicFramePr/>
          <p:nvPr>
            <p:extLst>
              <p:ext uri="{D42A27DB-BD31-4B8C-83A1-F6EECF244321}">
                <p14:modId xmlns:p14="http://schemas.microsoft.com/office/powerpoint/2010/main" val="3192834225"/>
              </p:ext>
            </p:extLst>
          </p:nvPr>
        </p:nvGraphicFramePr>
        <p:xfrm>
          <a:off x="179512" y="764705"/>
          <a:ext cx="8856984" cy="6204449"/>
        </p:xfrm>
        <a:graphic>
          <a:graphicData uri="http://schemas.openxmlformats.org/drawingml/2006/table">
            <a:tbl>
              <a:tblPr/>
              <a:tblGrid>
                <a:gridCol w="8856984"/>
              </a:tblGrid>
              <a:tr h="4742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ПРАВИЛА (принятые</a:t>
                      </a: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в группе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50245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Выражение своего мнения через призму своих возможностей.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Выработка большего количества совместных перекрестных проектов и доведение их до реализации.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слушать и слышать, уважение мнения другого, доброжелательность и корректность в общении.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Открытость высказываний, конфиденциальность информации в группе.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Единогласное принятие решения с возможностью отсрочки или переосмысления.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Любая идея принимается к рассмотрению.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Проявление инициативы и генерирование идей.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Установка сроков выполнения задач и определение ответственности по компетенциям.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Своевременное (в течение двух суток) реагирование на поставленные вопросы.</a:t>
                      </a:r>
                    </a:p>
                    <a:p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10. Проведение регулярных обсуждений в онлайн режиме. 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59760" y="4600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1859760" y="1020240"/>
            <a:ext cx="4571640" cy="457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1187624" y="112725"/>
            <a:ext cx="7137728" cy="5271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  <p:graphicFrame>
        <p:nvGraphicFramePr>
          <p:cNvPr id="7" name="Table 2"/>
          <p:cNvGraphicFramePr/>
          <p:nvPr>
            <p:extLst>
              <p:ext uri="{D42A27DB-BD31-4B8C-83A1-F6EECF244321}">
                <p14:modId xmlns:p14="http://schemas.microsoft.com/office/powerpoint/2010/main" val="932811623"/>
              </p:ext>
            </p:extLst>
          </p:nvPr>
        </p:nvGraphicFramePr>
        <p:xfrm>
          <a:off x="251520" y="836712"/>
          <a:ext cx="8712968" cy="5760640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9027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 БУДУЩЕГО</a:t>
                      </a:r>
                      <a:endParaRPr lang="ru-RU" sz="2400" b="0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8578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strike="noStrike" spc="-1" dirty="0" smtClean="0">
                          <a:latin typeface="+mn-lt"/>
                        </a:rPr>
                        <a:t>Доступная среда и</a:t>
                      </a:r>
                      <a:r>
                        <a:rPr lang="ru-RU" sz="1600" b="0" strike="noStrike" spc="-1" baseline="0" dirty="0" smtClean="0">
                          <a:latin typeface="+mn-lt"/>
                        </a:rPr>
                        <a:t> с</a:t>
                      </a:r>
                      <a:r>
                        <a:rPr lang="ru-RU" sz="1600" b="0" strike="noStrike" spc="-1" dirty="0" smtClean="0">
                          <a:latin typeface="+mn-lt"/>
                        </a:rPr>
                        <a:t>истема реабилитации создана и работает. 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60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+mn-lt"/>
                        </a:rPr>
                        <a:t>Срок от установки инвалидности до получения ТСР и дальнейшего получения реабилитационных услуг – до одного месяца.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600" b="0" strike="noStrike" spc="-1" dirty="0" smtClean="0">
                        <a:latin typeface="+mn-lt"/>
                      </a:endParaRP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strike="noStrike" spc="-1" dirty="0" smtClean="0">
                          <a:latin typeface="+mn-lt"/>
                        </a:rPr>
                        <a:t>ТСР и социальные услуги инвалиды получают через сертификат.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+mn-lt"/>
                        </a:rPr>
                        <a:t>В каждом районе города есть интеграционный центр, где люди с инвалидностью могут получить бесплатные консультации, психологическую поддержку и найти друзей.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60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+mn-lt"/>
                        </a:rPr>
                        <a:t>Дети-инвалиды живут дома с родителями или в приемных семьях. При этом создана вся необходимая помощь и раннее сопровождение этих семей.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60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latin typeface="+mn-lt"/>
                        </a:rPr>
                        <a:t>Независимо от диагноза ребенок-инвалид  получает  образование по определенным программам, соответствующим его возможностям.  Интеграция определяется индивидуально.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600" b="0" strike="noStrike" spc="-1" dirty="0" smtClean="0">
                        <a:latin typeface="+mn-lt"/>
                      </a:endParaRP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strike="noStrike" spc="-1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5142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59760" y="4600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1859760" y="1020240"/>
            <a:ext cx="4571640" cy="457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1259632" y="292544"/>
            <a:ext cx="7137728" cy="5271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  <p:graphicFrame>
        <p:nvGraphicFramePr>
          <p:cNvPr id="6" name="Table 2"/>
          <p:cNvGraphicFramePr/>
          <p:nvPr>
            <p:extLst>
              <p:ext uri="{D42A27DB-BD31-4B8C-83A1-F6EECF244321}">
                <p14:modId xmlns:p14="http://schemas.microsoft.com/office/powerpoint/2010/main" val="4029694850"/>
              </p:ext>
            </p:extLst>
          </p:nvPr>
        </p:nvGraphicFramePr>
        <p:xfrm>
          <a:off x="251520" y="836713"/>
          <a:ext cx="8712968" cy="5904656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6350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 БУДУЩЕГО</a:t>
                      </a:r>
                      <a:endParaRPr lang="ru-RU" sz="2400" b="0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695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ru-RU" sz="125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50" b="0" strike="noStrike" spc="-1" dirty="0" smtClean="0">
                          <a:latin typeface="+mn-lt"/>
                        </a:rPr>
                        <a:t>Пособия родителям детей-инвалидов, ухаживающим за ними,  выплачивается в соответствии со средним уровнем зарплат соответствующего субъекта РФ.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25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50" b="0" strike="noStrike" spc="-1" dirty="0" smtClean="0">
                          <a:latin typeface="+mn-lt"/>
                        </a:rPr>
                        <a:t>Время ухода за ребенком-инвалидом, инвалидом с детства и инвалидом  входит в рабочий стаж человека, ухаживающего за ним.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25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50" b="0" strike="noStrike" spc="-1" dirty="0" smtClean="0">
                          <a:latin typeface="+mn-lt"/>
                        </a:rPr>
                        <a:t>Работает школа паллиативной помощи.</a:t>
                      </a:r>
                      <a:r>
                        <a:rPr lang="ru-RU" sz="125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250" b="0" strike="noStrike" spc="-1" dirty="0" smtClean="0">
                          <a:latin typeface="+mn-lt"/>
                        </a:rPr>
                        <a:t>Осуществляется ежемесячное снабжение необходимыми расходными материалами инвалидов в паллиативном статусе.</a:t>
                      </a:r>
                      <a:r>
                        <a:rPr lang="ru-RU" sz="125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250" b="0" strike="noStrike" spc="-1" dirty="0" smtClean="0">
                          <a:latin typeface="+mn-lt"/>
                        </a:rPr>
                        <a:t>Работают профессиональные службы по уходу за паллиативными пациентами.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25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50" b="0" strike="noStrike" spc="-1" dirty="0" smtClean="0">
                          <a:latin typeface="+mn-lt"/>
                        </a:rPr>
                        <a:t>Работают программы по профессиональному выгоранию для сотрудников и семей, имеющих детей-инвалидов.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25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50" b="0" strike="noStrike" spc="-1" dirty="0" smtClean="0">
                          <a:latin typeface="+mn-lt"/>
                        </a:rPr>
                        <a:t>Подготовка </a:t>
                      </a:r>
                      <a:r>
                        <a:rPr lang="ru-RU" sz="1250" b="0" strike="noStrike" spc="-1" dirty="0" err="1" smtClean="0">
                          <a:latin typeface="+mn-lt"/>
                        </a:rPr>
                        <a:t>тьютеров</a:t>
                      </a:r>
                      <a:r>
                        <a:rPr lang="ru-RU" sz="1250" b="0" strike="noStrike" spc="-1" dirty="0" smtClean="0">
                          <a:latin typeface="+mn-lt"/>
                        </a:rPr>
                        <a:t> по сопровождению детей с инвалидностью, посещающих образовательные организации.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25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50" b="0" strike="noStrike" spc="-1" dirty="0" smtClean="0">
                          <a:latin typeface="+mn-lt"/>
                        </a:rPr>
                        <a:t>В регионе работает диспетчерская круглосуточная служба для оказания экстренной помощи инвалиду. 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25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50" b="0" strike="noStrike" spc="-1" dirty="0" smtClean="0">
                          <a:latin typeface="+mn-lt"/>
                        </a:rPr>
                        <a:t>Обеспечено межведомственное координирование, налажена система преемственности.</a:t>
                      </a:r>
                      <a:r>
                        <a:rPr lang="ru-RU" sz="125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250" b="0" strike="noStrike" spc="-1" dirty="0" smtClean="0">
                          <a:latin typeface="+mn-lt"/>
                        </a:rPr>
                        <a:t>Создано единое межведомственное пространство.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25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50" b="0" strike="noStrike" spc="-1" dirty="0" smtClean="0">
                          <a:latin typeface="+mn-lt"/>
                        </a:rPr>
                        <a:t>В КО уже несколько лет работает фабрика мечты «</a:t>
                      </a:r>
                      <a:r>
                        <a:rPr lang="ru-RU" sz="1250" b="0" strike="noStrike" spc="-1" dirty="0" err="1" smtClean="0">
                          <a:latin typeface="+mn-lt"/>
                        </a:rPr>
                        <a:t>Обсервер</a:t>
                      </a:r>
                      <a:r>
                        <a:rPr lang="ru-RU" sz="1250" b="0" strike="noStrike" spc="-1" dirty="0" smtClean="0">
                          <a:latin typeface="+mn-lt"/>
                        </a:rPr>
                        <a:t>», в которой из 72 человек работает 36 инвалидов-колясочников, для 20 из них построено социальное жилье на территории фабрики; объем выпуска достиг 2500 штук в год, из них 30 % уходит на экспорт.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250" b="0" strike="noStrike" spc="-1" dirty="0" smtClean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50" b="0" strike="noStrike" spc="-1" dirty="0" smtClean="0">
                          <a:latin typeface="+mn-lt"/>
                        </a:rPr>
                        <a:t>Государство компенсирует работодателю 50 % заработной платы, которую он выплачивает инвалиду 1 группы</a:t>
                      </a:r>
                      <a:r>
                        <a:rPr lang="ru-RU" sz="1200" b="0" strike="noStrike" spc="-1" dirty="0" smtClean="0">
                          <a:latin typeface="+mn-lt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1600" b="0" strike="noStrike" spc="-1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3023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44952" y="4600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1859760" y="1055160"/>
            <a:ext cx="4571640" cy="457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 dirty="0">
              <a:solidFill>
                <a:prstClr val="black"/>
              </a:solidFill>
            </a:endParaRPr>
          </a:p>
        </p:txBody>
      </p:sp>
      <p:graphicFrame>
        <p:nvGraphicFramePr>
          <p:cNvPr id="145" name="Table 3"/>
          <p:cNvGraphicFramePr/>
          <p:nvPr>
            <p:extLst>
              <p:ext uri="{D42A27DB-BD31-4B8C-83A1-F6EECF244321}">
                <p14:modId xmlns:p14="http://schemas.microsoft.com/office/powerpoint/2010/main" val="2647327508"/>
              </p:ext>
            </p:extLst>
          </p:nvPr>
        </p:nvGraphicFramePr>
        <p:xfrm>
          <a:off x="107504" y="1100879"/>
          <a:ext cx="8928993" cy="5195984"/>
        </p:xfrm>
        <a:graphic>
          <a:graphicData uri="http://schemas.openxmlformats.org/drawingml/2006/table">
            <a:tbl>
              <a:tblPr/>
              <a:tblGrid>
                <a:gridCol w="3024336"/>
                <a:gridCol w="5904657"/>
              </a:tblGrid>
              <a:tr h="4123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КОНТРАГЕНТЫ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ПРОДУКТЫ/ЭФФЕКТЫ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590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Люди с инвалидностью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Улучшение качества жизни, возможность реализации своих прав во всех сферах жизнедеятельности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0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Общественные организации, работающие с людьми с инвалидностью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Решения по поддержке людей с инвалидностью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0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Минтруд РФ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Передача социальных услуг общественным организациям , оптимизация бюджетных средств, снятие социальной напряженности, создание рабочих мест для инвалидов, их занятость, возможность членам семьи с инвалидом работать;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Российская 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кресло-коляска базовая с электро-приводом, деньги остаются в стране, создание новых высокотехнологичных рабочих мест, в том числе для инвалидов, строительство социального жилья на территории </a:t>
                      </a:r>
                      <a:r>
                        <a:rPr lang="ru-RU" sz="13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фабрики.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0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АСИ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Опыт региональной </a:t>
                      </a:r>
                      <a:r>
                        <a:rPr lang="ru-RU" sz="1300" b="1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площадки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5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Фонд развития инноваций «Виктория»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Площадка для внедрение методики янтарь-терапии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5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Центр восстановительного лечения для детей г. Санкт-Петербург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Площадка для внедрение методики янтарь-терапии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2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РУДН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Площадка для внедрение методики янтарь-терапии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6" name="CustomShape 4"/>
          <p:cNvSpPr/>
          <p:nvPr/>
        </p:nvSpPr>
        <p:spPr>
          <a:xfrm>
            <a:off x="467544" y="311595"/>
            <a:ext cx="8208912" cy="508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2800" b="1" spc="-1" dirty="0">
                <a:solidFill>
                  <a:srgbClr val="FF0000"/>
                </a:solidFill>
                <a:latin typeface="Times New Roman"/>
              </a:rPr>
              <a:t>Равные права и равные </a:t>
            </a:r>
            <a:r>
              <a:rPr lang="ru-RU" sz="2800" b="1" spc="-1" dirty="0" smtClean="0">
                <a:solidFill>
                  <a:srgbClr val="FF0000"/>
                </a:solidFill>
                <a:latin typeface="Times New Roman"/>
              </a:rPr>
              <a:t>возможности</a:t>
            </a:r>
          </a:p>
          <a:p>
            <a:pPr algn="ctr"/>
            <a:endParaRPr lang="ru-RU" sz="1400" b="1" spc="-1" dirty="0">
              <a:solidFill>
                <a:srgbClr val="FF0000"/>
              </a:solidFill>
              <a:latin typeface="Times New Roman"/>
            </a:endParaRPr>
          </a:p>
          <a:p>
            <a:pPr algn="ctr"/>
            <a:r>
              <a:rPr lang="ru-RU" sz="2400" b="1" u="sng" spc="-1" dirty="0" smtClean="0">
                <a:solidFill>
                  <a:srgbClr val="FF0000"/>
                </a:solidFill>
                <a:latin typeface="Times New Roman"/>
              </a:rPr>
              <a:t>КОНТУР ПРОЕКТА</a:t>
            </a:r>
            <a:endParaRPr lang="ru-RU" sz="2400" u="sng" spc="-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8618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44952" y="4600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1859760" y="1055160"/>
            <a:ext cx="4571640" cy="457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 dirty="0">
              <a:solidFill>
                <a:prstClr val="black"/>
              </a:solidFill>
            </a:endParaRPr>
          </a:p>
        </p:txBody>
      </p:sp>
      <p:graphicFrame>
        <p:nvGraphicFramePr>
          <p:cNvPr id="145" name="Table 3"/>
          <p:cNvGraphicFramePr/>
          <p:nvPr>
            <p:extLst>
              <p:ext uri="{D42A27DB-BD31-4B8C-83A1-F6EECF244321}">
                <p14:modId xmlns:p14="http://schemas.microsoft.com/office/powerpoint/2010/main" val="3156528416"/>
              </p:ext>
            </p:extLst>
          </p:nvPr>
        </p:nvGraphicFramePr>
        <p:xfrm>
          <a:off x="107504" y="692696"/>
          <a:ext cx="8928992" cy="2881120"/>
        </p:xfrm>
        <a:graphic>
          <a:graphicData uri="http://schemas.openxmlformats.org/drawingml/2006/table">
            <a:tbl>
              <a:tblPr/>
              <a:tblGrid>
                <a:gridCol w="3804527"/>
                <a:gridCol w="5124465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КОНТРАГЕНТЫ</a:t>
                      </a:r>
                      <a:endParaRPr lang="ru-RU" sz="1800" b="1" strike="noStrike" spc="-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ПРОДУКТЫ/ЭФФЕКТЫ</a:t>
                      </a:r>
                      <a:endParaRPr lang="ru-RU" sz="1800" b="1" strike="noStrike" spc="-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65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Минтруд Псковской области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Повышение процента трудоустройства инвалидов с ментальными нарушениями на рынке труда 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Бизнес сообщества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Реальные социальные проекты, целевой капитал, удовлетворение от реализации проектов, повышение социальной ответственности 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69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Работодатели региона 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Конкурентно способные квалифицированные рабочие и специалисты из числа людей с инвалидностью и ОВЗ разных нозологий 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6" name="CustomShape 4"/>
          <p:cNvSpPr/>
          <p:nvPr/>
        </p:nvSpPr>
        <p:spPr>
          <a:xfrm>
            <a:off x="467544" y="131774"/>
            <a:ext cx="8208912" cy="508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2800" b="1" spc="-1" dirty="0">
                <a:solidFill>
                  <a:srgbClr val="FF0000"/>
                </a:solidFill>
                <a:latin typeface="Times New Roman"/>
              </a:rPr>
              <a:t>Равные права и равные возможности</a:t>
            </a:r>
            <a:endParaRPr lang="ru-RU" sz="2800" spc="-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9368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44952" y="4600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1859760" y="1055160"/>
            <a:ext cx="4571640" cy="457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 dirty="0">
              <a:solidFill>
                <a:prstClr val="black"/>
              </a:solidFill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467544" y="131774"/>
            <a:ext cx="8208912" cy="6879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2000" b="1" spc="-1" dirty="0">
                <a:solidFill>
                  <a:srgbClr val="FF0000"/>
                </a:solidFill>
                <a:latin typeface="Times New Roman"/>
              </a:rPr>
              <a:t>Равные права и равные </a:t>
            </a:r>
            <a:r>
              <a:rPr lang="ru-RU" sz="2000" b="1" spc="-1" dirty="0" smtClean="0">
                <a:solidFill>
                  <a:srgbClr val="FF0000"/>
                </a:solidFill>
                <a:latin typeface="Times New Roman"/>
              </a:rPr>
              <a:t>возможности</a:t>
            </a:r>
          </a:p>
          <a:p>
            <a:pPr algn="ctr"/>
            <a:endParaRPr lang="ru-RU" sz="400" b="1" spc="-1" dirty="0">
              <a:solidFill>
                <a:srgbClr val="FF0000"/>
              </a:solidFill>
              <a:latin typeface="Times New Roman"/>
            </a:endParaRPr>
          </a:p>
          <a:p>
            <a:pPr algn="ctr"/>
            <a:r>
              <a:rPr lang="ru-RU" sz="2800" b="1" u="sng" spc="-1" dirty="0" smtClean="0">
                <a:solidFill>
                  <a:srgbClr val="FF0000"/>
                </a:solidFill>
                <a:latin typeface="Times New Roman"/>
              </a:rPr>
              <a:t>ДОРОЖНАЯ КАРТА</a:t>
            </a:r>
            <a:endParaRPr lang="ru-RU" sz="2800" u="sng" spc="-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379183"/>
              </p:ext>
            </p:extLst>
          </p:nvPr>
        </p:nvGraphicFramePr>
        <p:xfrm>
          <a:off x="142844" y="1054813"/>
          <a:ext cx="8858312" cy="4783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88"/>
                <a:gridCol w="7741524"/>
              </a:tblGrid>
              <a:tr h="44836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Струны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Власть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0481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Федеральный и региональный  НПА о стандартах, порядках детской</a:t>
                      </a:r>
                      <a:r>
                        <a:rPr lang="ru-RU" sz="1400" baseline="0" dirty="0" smtClean="0"/>
                        <a:t> реабилитации;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Федеральный</a:t>
                      </a:r>
                      <a:r>
                        <a:rPr lang="ru-RU" sz="1400" baseline="0" dirty="0" smtClean="0"/>
                        <a:t> НПА о стандартах реабилитационных услуг;</a:t>
                      </a:r>
                    </a:p>
                    <a:p>
                      <a:r>
                        <a:rPr lang="ru-RU" sz="1400" baseline="0" dirty="0" smtClean="0"/>
                        <a:t>Адаптация жилых помещений, в которых проживают инвалиды, за счет выделения средств из фондов капитального ремонта и/или капитального строительства;</a:t>
                      </a:r>
                    </a:p>
                    <a:p>
                      <a:r>
                        <a:rPr lang="ru-RU" sz="1400" baseline="0" dirty="0" smtClean="0"/>
                        <a:t>Совершенствование Государственной программы «Доступная среда» в части создания доступной городской среды;</a:t>
                      </a:r>
                    </a:p>
                    <a:p>
                      <a:endParaRPr lang="ru-RU" sz="1400" baseline="0" dirty="0" smtClean="0"/>
                    </a:p>
                    <a:p>
                      <a:r>
                        <a:rPr lang="ru-RU" sz="1400" baseline="0" dirty="0" smtClean="0"/>
                        <a:t>Центр межведомственной ранней помощи детям с инвалидностью;</a:t>
                      </a:r>
                    </a:p>
                    <a:p>
                      <a:endParaRPr lang="ru-RU" sz="1400" baseline="0" dirty="0" smtClean="0"/>
                    </a:p>
                    <a:p>
                      <a:r>
                        <a:rPr lang="ru-RU" sz="1400" baseline="0" dirty="0" smtClean="0"/>
                        <a:t>НПА о создании межведомственного межотраслевого органа по реализации Конвенции о правах инвалидов;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759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2020-2024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Федеральный НПА о</a:t>
                      </a:r>
                      <a:r>
                        <a:rPr lang="ru-RU" sz="1400" baseline="0" dirty="0" smtClean="0"/>
                        <a:t> получении сертификата на ТСР и социальных услуг;</a:t>
                      </a:r>
                    </a:p>
                    <a:p>
                      <a:r>
                        <a:rPr lang="ru-RU" sz="1400" baseline="0" dirty="0" smtClean="0"/>
                        <a:t>НПА о изменениях в трудовое законодательство о включении в трудовой стаж время по уходу за инвалидном;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645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20 % организаций по предоставлению социальных услуг</a:t>
                      </a:r>
                      <a:r>
                        <a:rPr lang="ru-RU" sz="1400" baseline="0" dirty="0" smtClean="0"/>
                        <a:t>-государственные,  80 % -СОНКО и бизнес, власть является координатором, контролирующим предоставление социальных услуг;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6338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44952" y="4600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1859760" y="1055160"/>
            <a:ext cx="4571640" cy="457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 dirty="0">
              <a:solidFill>
                <a:prstClr val="black"/>
              </a:solidFill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467544" y="131774"/>
            <a:ext cx="8208912" cy="6879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2000" b="1" spc="-1" dirty="0">
                <a:solidFill>
                  <a:srgbClr val="FF0000"/>
                </a:solidFill>
                <a:latin typeface="Times New Roman"/>
              </a:rPr>
              <a:t>Равные права и равные </a:t>
            </a:r>
            <a:r>
              <a:rPr lang="ru-RU" sz="2000" b="1" spc="-1" dirty="0" smtClean="0">
                <a:solidFill>
                  <a:srgbClr val="FF0000"/>
                </a:solidFill>
                <a:latin typeface="Times New Roman"/>
              </a:rPr>
              <a:t>возможности</a:t>
            </a:r>
          </a:p>
          <a:p>
            <a:pPr algn="ctr"/>
            <a:endParaRPr lang="ru-RU" sz="400" b="1" spc="-1" dirty="0">
              <a:solidFill>
                <a:srgbClr val="FF0000"/>
              </a:solidFill>
              <a:latin typeface="Times New Roman"/>
            </a:endParaRPr>
          </a:p>
          <a:p>
            <a:pPr algn="ctr"/>
            <a:r>
              <a:rPr lang="ru-RU" sz="2800" b="1" u="sng" spc="-1" dirty="0" smtClean="0">
                <a:solidFill>
                  <a:srgbClr val="FF0000"/>
                </a:solidFill>
                <a:latin typeface="Times New Roman"/>
              </a:rPr>
              <a:t>ДОРОЖНАЯ КАРТА</a:t>
            </a:r>
            <a:endParaRPr lang="ru-RU" sz="2800" u="sng" spc="-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83702"/>
              </p:ext>
            </p:extLst>
          </p:nvPr>
        </p:nvGraphicFramePr>
        <p:xfrm>
          <a:off x="142844" y="1054813"/>
          <a:ext cx="8858312" cy="3914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88"/>
                <a:gridCol w="7741524"/>
              </a:tblGrid>
              <a:tr h="44836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Струны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События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75907">
                <a:tc>
                  <a:txBody>
                    <a:bodyPr/>
                    <a:lstStyle/>
                    <a:p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мастерских занятости;</a:t>
                      </a:r>
                    </a:p>
                    <a:p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Открытие ясельных групп для детей-инвалидов либо инклюзия в действующие;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7591">
                <a:tc>
                  <a:txBody>
                    <a:bodyPr/>
                    <a:lstStyle/>
                    <a:p>
                      <a:r>
                        <a:rPr lang="ru-RU" dirty="0" smtClean="0"/>
                        <a:t>2020-2024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Получение ТСР и социальных услуг через сертификат;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64529">
                <a:tc>
                  <a:txBody>
                    <a:bodyPr/>
                    <a:lstStyle/>
                    <a:p>
                      <a:r>
                        <a:rPr lang="ru-RU" dirty="0" smtClean="0"/>
                        <a:t>2025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Доступная среда создана</a:t>
                      </a:r>
                    </a:p>
                    <a:p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Работающая</a:t>
                      </a:r>
                      <a:r>
                        <a:rPr lang="ru-RU" baseline="0" dirty="0" smtClean="0"/>
                        <a:t> с</a:t>
                      </a:r>
                      <a:r>
                        <a:rPr lang="ru-RU" dirty="0" smtClean="0"/>
                        <a:t>истема</a:t>
                      </a:r>
                      <a:r>
                        <a:rPr lang="ru-RU" baseline="0" dirty="0" smtClean="0"/>
                        <a:t> реабилитации и </a:t>
                      </a:r>
                      <a:r>
                        <a:rPr lang="ru-RU" baseline="0" dirty="0" err="1" smtClean="0"/>
                        <a:t>абилитации</a:t>
                      </a:r>
                      <a:r>
                        <a:rPr lang="ru-RU" baseline="0" dirty="0" smtClean="0"/>
                        <a:t>, включая сопровождаемое проживание и мастерские;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5153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44952" y="4600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1859760" y="1055160"/>
            <a:ext cx="4571640" cy="457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 dirty="0">
              <a:solidFill>
                <a:prstClr val="black"/>
              </a:solidFill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467544" y="131774"/>
            <a:ext cx="8208912" cy="6879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2000" b="1" spc="-1" dirty="0">
                <a:solidFill>
                  <a:srgbClr val="FF0000"/>
                </a:solidFill>
                <a:latin typeface="Times New Roman"/>
              </a:rPr>
              <a:t>Равные права и равные </a:t>
            </a:r>
            <a:r>
              <a:rPr lang="ru-RU" sz="2000" b="1" spc="-1" dirty="0" smtClean="0">
                <a:solidFill>
                  <a:srgbClr val="FF0000"/>
                </a:solidFill>
                <a:latin typeface="Times New Roman"/>
              </a:rPr>
              <a:t>возможности</a:t>
            </a:r>
          </a:p>
          <a:p>
            <a:pPr algn="ctr"/>
            <a:endParaRPr lang="ru-RU" sz="400" b="1" spc="-1" dirty="0">
              <a:solidFill>
                <a:srgbClr val="FF0000"/>
              </a:solidFill>
              <a:latin typeface="Times New Roman"/>
            </a:endParaRPr>
          </a:p>
          <a:p>
            <a:pPr algn="ctr"/>
            <a:r>
              <a:rPr lang="ru-RU" sz="2800" b="1" spc="-1" dirty="0" smtClean="0">
                <a:solidFill>
                  <a:srgbClr val="FF0000"/>
                </a:solidFill>
                <a:latin typeface="Times New Roman"/>
              </a:rPr>
              <a:t>ДОРОЖНАЯ КАРТА</a:t>
            </a:r>
            <a:endParaRPr lang="ru-RU" sz="2800" spc="-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31491"/>
              </p:ext>
            </p:extLst>
          </p:nvPr>
        </p:nvGraphicFramePr>
        <p:xfrm>
          <a:off x="142844" y="1054813"/>
          <a:ext cx="8858312" cy="3454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88"/>
                <a:gridCol w="7741524"/>
              </a:tblGrid>
              <a:tr h="6565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Струны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983122">
                <a:tc>
                  <a:txBody>
                    <a:bodyPr/>
                    <a:lstStyle/>
                    <a:p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Информационно-диспетчерский центр</a:t>
                      </a:r>
                      <a:r>
                        <a:rPr lang="ru-RU" baseline="0" dirty="0" smtClean="0"/>
                        <a:t> для инвалидов;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Выделено эфирное время для</a:t>
                      </a:r>
                      <a:r>
                        <a:rPr lang="ru-RU" baseline="0" dirty="0" smtClean="0"/>
                        <a:t> роликов  деятельности СОНКО;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3624">
                <a:tc>
                  <a:txBody>
                    <a:bodyPr/>
                    <a:lstStyle/>
                    <a:p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Популяризация</a:t>
                      </a:r>
                      <a:r>
                        <a:rPr lang="ru-RU" baseline="0" dirty="0" smtClean="0"/>
                        <a:t> инклюзивных социально-значимых мероприятий;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11021">
                <a:tc>
                  <a:txBody>
                    <a:bodyPr/>
                    <a:lstStyle/>
                    <a:p>
                      <a:r>
                        <a:rPr lang="ru-RU" dirty="0" smtClean="0"/>
                        <a:t>2020-2025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Доступное</a:t>
                      </a:r>
                      <a:r>
                        <a:rPr lang="ru-RU" baseline="0" dirty="0" smtClean="0"/>
                        <a:t> медиа для всех категорий инвалидов;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5153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44952" y="4600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1859760" y="1055160"/>
            <a:ext cx="4571640" cy="457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 dirty="0">
              <a:solidFill>
                <a:prstClr val="black"/>
              </a:solidFill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467544" y="131774"/>
            <a:ext cx="8208912" cy="6879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2000" b="1" spc="-1" dirty="0">
                <a:solidFill>
                  <a:srgbClr val="FF0000"/>
                </a:solidFill>
                <a:latin typeface="Times New Roman"/>
              </a:rPr>
              <a:t>Равные права и равные </a:t>
            </a:r>
            <a:r>
              <a:rPr lang="ru-RU" sz="2000" b="1" spc="-1" dirty="0" smtClean="0">
                <a:solidFill>
                  <a:srgbClr val="FF0000"/>
                </a:solidFill>
                <a:latin typeface="Times New Roman"/>
              </a:rPr>
              <a:t>возможности</a:t>
            </a:r>
          </a:p>
          <a:p>
            <a:pPr algn="ctr"/>
            <a:endParaRPr lang="ru-RU" sz="400" b="1" spc="-1" dirty="0">
              <a:solidFill>
                <a:srgbClr val="FF0000"/>
              </a:solidFill>
              <a:latin typeface="Times New Roman"/>
            </a:endParaRPr>
          </a:p>
          <a:p>
            <a:pPr algn="ctr"/>
            <a:r>
              <a:rPr lang="ru-RU" sz="2800" b="1" spc="-1" dirty="0" smtClean="0">
                <a:solidFill>
                  <a:srgbClr val="FF0000"/>
                </a:solidFill>
                <a:latin typeface="Times New Roman"/>
              </a:rPr>
              <a:t>ДОРОЖНАЯ КАРТА</a:t>
            </a:r>
            <a:endParaRPr lang="ru-RU" sz="2800" spc="-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904412"/>
              </p:ext>
            </p:extLst>
          </p:nvPr>
        </p:nvGraphicFramePr>
        <p:xfrm>
          <a:off x="142844" y="1078018"/>
          <a:ext cx="8858312" cy="5450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88"/>
                <a:gridCol w="7741524"/>
              </a:tblGrid>
              <a:tr h="49661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Струны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Команда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887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Межведомственное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взаимодействие по уменьшению срока от установления </a:t>
                      </a:r>
                    </a:p>
                    <a:p>
                      <a:pPr algn="just"/>
                      <a:r>
                        <a:rPr lang="ru-RU" sz="1400" dirty="0" smtClean="0"/>
                        <a:t>инвалидности до реализации реабилитации;</a:t>
                      </a:r>
                    </a:p>
                    <a:p>
                      <a:r>
                        <a:rPr lang="ru-RU" sz="1400" dirty="0" smtClean="0"/>
                        <a:t>Создание</a:t>
                      </a:r>
                      <a:r>
                        <a:rPr lang="ru-RU" sz="1400" baseline="0" dirty="0" smtClean="0"/>
                        <a:t> центра профилактики профессионального выгорания 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35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Подготовка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специалистов</a:t>
                      </a:r>
                      <a:r>
                        <a:rPr lang="ru-RU" sz="1400" baseline="0" dirty="0" smtClean="0"/>
                        <a:t> дополнительных профилей по реабилитации;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4868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2020-2024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Построены</a:t>
                      </a:r>
                      <a:r>
                        <a:rPr lang="ru-RU" sz="1400" baseline="0" dirty="0" smtClean="0"/>
                        <a:t> центры реабилитации непрерывного сопровождения инвалидов, с сопровождаемым проживанием и интеграционными производственными мастерскими для лиц с ментальными нарушениями;</a:t>
                      </a:r>
                    </a:p>
                    <a:p>
                      <a:r>
                        <a:rPr lang="ru-RU" sz="1400" baseline="0" dirty="0" smtClean="0"/>
                        <a:t>Развито производство на селе с доступной инфраструктурой для людей с ОВЗ;</a:t>
                      </a:r>
                    </a:p>
                    <a:p>
                      <a:r>
                        <a:rPr lang="ru-RU" sz="1400" baseline="0" dirty="0" smtClean="0"/>
                        <a:t>Создана междисциплинарная команда по реабилитации;</a:t>
                      </a:r>
                      <a:endParaRPr lang="ru-RU" sz="1400" b="0" strike="noStrike" spc="-1" dirty="0" smtClean="0">
                        <a:latin typeface="+mn-lt"/>
                      </a:endParaRP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trike="noStrike" spc="-1" dirty="0" smtClean="0">
                          <a:latin typeface="+mn-lt"/>
                        </a:rPr>
                        <a:t>Работает школа паллиативной помощи, которая курирует дополнительное образование медицинских сотрудников и родителей, которые ухаживают за ребенком в паллиативном статусе;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trike="noStrike" spc="-1" dirty="0" smtClean="0">
                          <a:latin typeface="+mn-lt"/>
                        </a:rPr>
                        <a:t>Независимо</a:t>
                      </a:r>
                      <a:r>
                        <a:rPr lang="ru-RU" sz="1400" b="0" strike="noStrike" spc="-1" baseline="0" dirty="0" smtClean="0">
                          <a:latin typeface="+mn-lt"/>
                        </a:rPr>
                        <a:t> от диагноза ребенок-инвалид получает образование по определенным программам, соответствующим его возможностям.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088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Создана</a:t>
                      </a:r>
                      <a:r>
                        <a:rPr lang="ru-RU" sz="1400" baseline="0" dirty="0" smtClean="0"/>
                        <a:t> система непрерывного сопровождения людей с инвалидностью;</a:t>
                      </a:r>
                    </a:p>
                    <a:p>
                      <a:r>
                        <a:rPr lang="ru-RU" sz="1400" baseline="0" dirty="0" smtClean="0"/>
                        <a:t>Работают программы по профессиональному выгоранию для сотрудников и семей, имеющих детей-инвалидов;</a:t>
                      </a:r>
                    </a:p>
                    <a:p>
                      <a:r>
                        <a:rPr lang="ru-RU" sz="1400" baseline="0" dirty="0" smtClean="0"/>
                        <a:t>Работают профессиональные службы по уходу за паллиативными пациентами, которые осуществляют медицинское, реабилитационное, социальное сопровождение.</a:t>
                      </a: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5153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44952" y="460080"/>
            <a:ext cx="6537600" cy="3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1859760" y="1055160"/>
            <a:ext cx="4571640" cy="457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 dirty="0">
              <a:solidFill>
                <a:prstClr val="black"/>
              </a:solidFill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467544" y="131774"/>
            <a:ext cx="8208912" cy="6879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2000" b="1" spc="-1" dirty="0">
                <a:solidFill>
                  <a:srgbClr val="FF0000"/>
                </a:solidFill>
                <a:latin typeface="Times New Roman"/>
              </a:rPr>
              <a:t>Равные права и равные </a:t>
            </a:r>
            <a:r>
              <a:rPr lang="ru-RU" sz="2000" b="1" spc="-1" dirty="0" smtClean="0">
                <a:solidFill>
                  <a:srgbClr val="FF0000"/>
                </a:solidFill>
                <a:latin typeface="Times New Roman"/>
              </a:rPr>
              <a:t>возможности</a:t>
            </a:r>
          </a:p>
          <a:p>
            <a:pPr algn="ctr"/>
            <a:endParaRPr lang="ru-RU" sz="400" b="1" spc="-1" dirty="0">
              <a:solidFill>
                <a:srgbClr val="FF0000"/>
              </a:solidFill>
              <a:latin typeface="Times New Roman"/>
            </a:endParaRPr>
          </a:p>
          <a:p>
            <a:pPr algn="ctr"/>
            <a:r>
              <a:rPr lang="ru-RU" sz="2800" b="1" spc="-1" dirty="0" smtClean="0">
                <a:solidFill>
                  <a:srgbClr val="FF0000"/>
                </a:solidFill>
                <a:latin typeface="Times New Roman"/>
              </a:rPr>
              <a:t>ДОРОЖНАЯ КАРТА</a:t>
            </a:r>
            <a:endParaRPr lang="ru-RU" sz="2800" spc="-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210888"/>
              </p:ext>
            </p:extLst>
          </p:nvPr>
        </p:nvGraphicFramePr>
        <p:xfrm>
          <a:off x="142844" y="1054813"/>
          <a:ext cx="8858312" cy="4809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88"/>
                <a:gridCol w="7741524"/>
              </a:tblGrid>
              <a:tr h="44836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Струны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Ресурсы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75907">
                <a:tc>
                  <a:txBody>
                    <a:bodyPr/>
                    <a:lstStyle/>
                    <a:p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Бесплатный прокат ТСР;</a:t>
                      </a:r>
                    </a:p>
                    <a:p>
                      <a:r>
                        <a:rPr lang="ru-RU" dirty="0" smtClean="0"/>
                        <a:t>Начало</a:t>
                      </a:r>
                      <a:r>
                        <a:rPr lang="ru-RU" baseline="0" dirty="0" smtClean="0"/>
                        <a:t> строительства фабрики;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Подготовка </a:t>
                      </a:r>
                      <a:r>
                        <a:rPr lang="ru-RU" dirty="0" err="1" smtClean="0"/>
                        <a:t>тьютеров</a:t>
                      </a:r>
                      <a:r>
                        <a:rPr lang="ru-RU" baseline="0" dirty="0" smtClean="0"/>
                        <a:t> и лиц по сопровождению;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Обеспечение прохождения производственной практики студентов ВУЗов Калининградской области на базе общественных </a:t>
                      </a:r>
                      <a:r>
                        <a:rPr lang="ru-RU" baseline="0" dirty="0" err="1" smtClean="0"/>
                        <a:t>органиацзий</a:t>
                      </a:r>
                      <a:r>
                        <a:rPr lang="ru-RU" baseline="0" dirty="0" smtClean="0"/>
                        <a:t>;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dirty="0" smtClean="0"/>
                        <a:t>2020-2024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Обеспечение инвалидов индивидуальными ассистентами;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64529">
                <a:tc>
                  <a:txBody>
                    <a:bodyPr/>
                    <a:lstStyle/>
                    <a:p>
                      <a:r>
                        <a:rPr lang="ru-RU" dirty="0" smtClean="0"/>
                        <a:t>2025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strike="noStrike" spc="-1" dirty="0" smtClean="0">
                          <a:latin typeface="+mn-lt"/>
                        </a:rPr>
                        <a:t>В КО уже несколько лет работает фабрика мечты «</a:t>
                      </a:r>
                      <a:r>
                        <a:rPr lang="ru-RU" sz="1800" b="0" strike="noStrike" spc="-1" dirty="0" err="1" smtClean="0">
                          <a:latin typeface="+mn-lt"/>
                        </a:rPr>
                        <a:t>Обсервер</a:t>
                      </a:r>
                      <a:r>
                        <a:rPr lang="ru-RU" sz="1800" b="0" strike="noStrike" spc="-1" dirty="0" smtClean="0">
                          <a:latin typeface="+mn-lt"/>
                        </a:rPr>
                        <a:t>», в которой из 72 человек работает 36 инвалидов-колясочников, для 20 из них построено социальное жилье на территории фабрики; объем выпуска достиг 2500 штук в год, из них 30 % уходит на экспорт.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5153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3"/>
          <p:cNvSpPr/>
          <p:nvPr/>
        </p:nvSpPr>
        <p:spPr>
          <a:xfrm>
            <a:off x="107504" y="116632"/>
            <a:ext cx="9036496" cy="1152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FF0000"/>
                </a:solidFill>
                <a:latin typeface="Times New Roman"/>
              </a:rPr>
              <a:t>Равные права </a:t>
            </a:r>
            <a:r>
              <a:rPr lang="ru-RU" sz="3600" b="1" spc="-1" dirty="0" smtClean="0">
                <a:solidFill>
                  <a:srgbClr val="FF0000"/>
                </a:solidFill>
                <a:latin typeface="Times New Roman"/>
              </a:rPr>
              <a:t>– </a:t>
            </a:r>
            <a:r>
              <a:rPr lang="ru-RU" sz="3600" b="1" strike="noStrike" spc="-1" dirty="0" smtClean="0">
                <a:solidFill>
                  <a:srgbClr val="FF0000"/>
                </a:solidFill>
                <a:latin typeface="Times New Roman"/>
              </a:rPr>
              <a:t>равные </a:t>
            </a:r>
            <a:r>
              <a:rPr lang="ru-RU" sz="3600" b="1" strike="noStrike" spc="-1" dirty="0">
                <a:solidFill>
                  <a:srgbClr val="FF0000"/>
                </a:solidFill>
                <a:latin typeface="Times New Roman"/>
              </a:rPr>
              <a:t>возможности</a:t>
            </a:r>
            <a:endParaRPr lang="ru-RU" sz="3600" b="0" strike="noStrike" spc="-1" dirty="0">
              <a:solidFill>
                <a:srgbClr val="FF0000"/>
              </a:solidFill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41744"/>
              </p:ext>
            </p:extLst>
          </p:nvPr>
        </p:nvGraphicFramePr>
        <p:xfrm>
          <a:off x="467544" y="1078310"/>
          <a:ext cx="8424936" cy="5391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057"/>
                <a:gridCol w="3469972"/>
                <a:gridCol w="3620811"/>
                <a:gridCol w="864096"/>
              </a:tblGrid>
              <a:tr h="334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№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Нормы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настоящего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Нормы будущего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№ нормы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34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 (1)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Трудоустройство на первичном рынке труда и занятость инвалидов-единичные случаи, держащиеся </a:t>
                      </a:r>
                      <a:r>
                        <a:rPr lang="ru-RU" sz="1400" b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энтузиазме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работодателей, поддержка государства минимальна, отсутствие сопровождения на рабочем месте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желающие работать инвалиды, независимо от категории, трудоустроены, работающие инвалиды-норма, постоянное сопровождение на рабочем месте людей с ментальной инвалидностью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3,3,1,3,2,3,1,1=17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8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(2)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Недостаточная доступность объектов и услуг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Полная доступность всех объектов и всех услуг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1,3,2,3,3,3,1=16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79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3(5)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Недостаточно развитая система реабилитации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Эффективная работа системы реабилитации, скоординированная между всеми ведомствами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2,2,1,2,1,2,3=13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4 (11)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взаимодействия бюджетов разных ведомств и уровней для создания равных возможностей и координирующего межведомственного центра  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Осуществление координации между ОИВ и общественными организациями , создание системы сетевого взаимодействия и единой системы финансирования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1,2,3,3,2,2=13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(4)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сопровождения семьи с ребенком-инвалидом (с рождения) социальной службой 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Прикрепление к семье координатора социальной службы в связи с рождением ребенка с ОВЗ</a:t>
                      </a:r>
                      <a:endParaRPr lang="ru-RU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2,3,2,1=8</a:t>
                      </a:r>
                      <a:endParaRPr lang="ru-RU" sz="12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3"/>
          <p:cNvSpPr/>
          <p:nvPr/>
        </p:nvSpPr>
        <p:spPr>
          <a:xfrm>
            <a:off x="107504" y="116632"/>
            <a:ext cx="9036496" cy="1152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3600" b="1" spc="-1" dirty="0">
                <a:solidFill>
                  <a:srgbClr val="0000FF"/>
                </a:solidFill>
                <a:latin typeface="Times New Roman"/>
              </a:rPr>
              <a:t>Равные права </a:t>
            </a:r>
            <a:r>
              <a:rPr lang="ru-RU" sz="3600" b="1" spc="-1" dirty="0" smtClean="0">
                <a:solidFill>
                  <a:srgbClr val="0000FF"/>
                </a:solidFill>
                <a:latin typeface="Times New Roman"/>
              </a:rPr>
              <a:t>– равные </a:t>
            </a:r>
            <a:r>
              <a:rPr lang="ru-RU" sz="3600" b="1" spc="-1" dirty="0">
                <a:solidFill>
                  <a:srgbClr val="0000FF"/>
                </a:solidFill>
                <a:latin typeface="Times New Roman"/>
              </a:rPr>
              <a:t>возможности</a:t>
            </a:r>
            <a:endParaRPr lang="ru-RU" sz="3600" spc="-1" dirty="0">
              <a:solidFill>
                <a:srgbClr val="0000FF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768208"/>
              </p:ext>
            </p:extLst>
          </p:nvPr>
        </p:nvGraphicFramePr>
        <p:xfrm>
          <a:off x="467544" y="1078310"/>
          <a:ext cx="8352928" cy="56950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157"/>
                <a:gridCol w="4123363"/>
                <a:gridCol w="3672408"/>
              </a:tblGrid>
              <a:tr h="387004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Нормы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 настоящего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Нормы будущего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16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Недостаточная доступность объектов и услуг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Полная доступность всех объектов и всех услуг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Трудоустройство на первичном рынке труда и занятость инвалидов-единичные случаи, держащиеся на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энтузиазме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работодателей, поддержка государства минимальна, отсутствие сопровождения на рабочем месте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Все желающие работать инвалиды,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независимо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от категории, трудоустроены, работающие инвалиды-норма, постоянное сопровождение на рабочем месте людей с ментальной инвалидностью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08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Нет возможности самостоятельно принимать  решения где и как проживать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Обеспечение запросов инвалидов должно финансово поддерживаться, не учитывая доход всей семьи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73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Отсутствие сопровождения семьи с ребенком-инвалидом (с рождения) социальной службой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Прикрепление к семье координатора социальной службы в связи с рождением ребенка с ОВЗ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8667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3"/>
          <p:cNvSpPr/>
          <p:nvPr/>
        </p:nvSpPr>
        <p:spPr>
          <a:xfrm>
            <a:off x="107504" y="116632"/>
            <a:ext cx="9036496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3600" b="1" spc="-1" dirty="0">
                <a:solidFill>
                  <a:srgbClr val="0000FF"/>
                </a:solidFill>
                <a:latin typeface="Times New Roman"/>
              </a:rPr>
              <a:t>Равные права </a:t>
            </a:r>
            <a:r>
              <a:rPr lang="ru-RU" sz="3600" b="1" spc="-1" dirty="0" smtClean="0">
                <a:solidFill>
                  <a:srgbClr val="0000FF"/>
                </a:solidFill>
                <a:latin typeface="Times New Roman"/>
              </a:rPr>
              <a:t>– равные </a:t>
            </a:r>
            <a:r>
              <a:rPr lang="ru-RU" sz="3600" b="1" spc="-1" dirty="0">
                <a:solidFill>
                  <a:srgbClr val="0000FF"/>
                </a:solidFill>
                <a:latin typeface="Times New Roman"/>
              </a:rPr>
              <a:t>возможности</a:t>
            </a:r>
            <a:endParaRPr lang="ru-RU" sz="3600" spc="-1" dirty="0">
              <a:solidFill>
                <a:srgbClr val="0000FF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52960"/>
              </p:ext>
            </p:extLst>
          </p:nvPr>
        </p:nvGraphicFramePr>
        <p:xfrm>
          <a:off x="107504" y="764704"/>
          <a:ext cx="8928991" cy="6099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581"/>
                <a:gridCol w="4156947"/>
                <a:gridCol w="4176463"/>
              </a:tblGrid>
              <a:tr h="236561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Нормы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 настоящего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Нормы будущего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3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Недостаточно развитая система реабилитации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Эффективная работа системы реабилитации, скоординированная между всеми ведомствами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Не все  признаны нуждающимися в получении паллиативной помощи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Паллиативную помощь получают все в полном объеме и на профессиональном  уровне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90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Отсутствие рабочих мест и инфраструктуры на селе, возможности трудоустройства и обеспечения работой на дому людей с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ОВЗ,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проблема направления на обучение заведомо недееспособного инвалида, отсутствие мотивации трудоустройства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Приведена в соответствие система трудоустройства инвалидов на селе,  наличие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тьютера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и/или личного ассистента для особо сложной категории инвалидов в процессе обучения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77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Иждивенческая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позиция инвалидов и их родственников, все государственные нормы нацелены только на самого инвалида, а не на всю семью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Создана система сознательного мышления родителей и всего окружения человека с ОВЗ, принят диагноза и есть умение  с ним жить, государственная поддержка при создании таких условий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805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3"/>
          <p:cNvSpPr/>
          <p:nvPr/>
        </p:nvSpPr>
        <p:spPr>
          <a:xfrm>
            <a:off x="107504" y="116632"/>
            <a:ext cx="9036496" cy="5040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ru-RU" sz="3600" b="1" spc="-1" dirty="0">
                <a:solidFill>
                  <a:srgbClr val="0000FF"/>
                </a:solidFill>
                <a:latin typeface="Times New Roman"/>
              </a:rPr>
              <a:t>Равные права </a:t>
            </a:r>
            <a:r>
              <a:rPr lang="ru-RU" sz="3600" b="1" spc="-1" dirty="0" smtClean="0">
                <a:solidFill>
                  <a:srgbClr val="0000FF"/>
                </a:solidFill>
                <a:latin typeface="Times New Roman"/>
              </a:rPr>
              <a:t>– равные </a:t>
            </a:r>
            <a:r>
              <a:rPr lang="ru-RU" sz="3600" b="1" spc="-1" dirty="0">
                <a:solidFill>
                  <a:srgbClr val="0000FF"/>
                </a:solidFill>
                <a:latin typeface="Times New Roman"/>
              </a:rPr>
              <a:t>возможности</a:t>
            </a:r>
            <a:endParaRPr lang="ru-RU" sz="3600" spc="-1" dirty="0">
              <a:solidFill>
                <a:srgbClr val="0000FF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479601"/>
              </p:ext>
            </p:extLst>
          </p:nvPr>
        </p:nvGraphicFramePr>
        <p:xfrm>
          <a:off x="449288" y="764704"/>
          <a:ext cx="8352928" cy="5977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296"/>
                <a:gridCol w="4302224"/>
                <a:gridCol w="3672408"/>
              </a:tblGrid>
              <a:tr h="33446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Нормы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 настоящего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Нормы будущего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817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Инвалиды преимущественно общаются в своей среде (по нозологиям)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Расширено коммуникационное пространство для инвалидов, независимо от нозологии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8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Трудная реализация идей общественных организаций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ОИВ и ОЗВ говорят на одном языке, работа в партнерстве, равные права и возможности во всех регионах России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79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Отсутствие взаимодействия бюджетов разных ведомств и уровней для создания равных возможностей и координирующего межведомственного центра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Осуществление координации между ОИВ и общественными организациями , создание системы сетевого взаимодействия и единой системы финансирования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39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Нет нормативной базы по обучению лиц с ОВЗ в образовании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сурдопереводчика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, нет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сурдопереводчиков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в образовательных организациях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Наличие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сурдопереводчика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в образовательных учреждениях при необходимости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Инвалид паллиативном статусе на ИВЛ и со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стомами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в настоящий момент находятся в реанимации годами, если переводят домой ребенка, то ответственность финансовая, моральная, медицинская на плечах родителей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Дети в паллиативном статусе ходят в садики, школы, живут в полном социуме, ездят в отпуска, имеют снабжение от государства, медицинское сопровождение и реабилитацию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5963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733040" y="1710720"/>
            <a:ext cx="5410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59320" y="714240"/>
            <a:ext cx="65376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0" name="Table 3"/>
          <p:cNvGraphicFramePr/>
          <p:nvPr>
            <p:extLst>
              <p:ext uri="{D42A27DB-BD31-4B8C-83A1-F6EECF244321}">
                <p14:modId xmlns:p14="http://schemas.microsoft.com/office/powerpoint/2010/main" val="3099590141"/>
              </p:ext>
            </p:extLst>
          </p:nvPr>
        </p:nvGraphicFramePr>
        <p:xfrm>
          <a:off x="251520" y="678323"/>
          <a:ext cx="8784979" cy="5736793"/>
        </p:xfrm>
        <a:graphic>
          <a:graphicData uri="http://schemas.openxmlformats.org/drawingml/2006/table">
            <a:tbl>
              <a:tblPr/>
              <a:tblGrid>
                <a:gridCol w="576064"/>
                <a:gridCol w="5112568"/>
                <a:gridCol w="3096347"/>
              </a:tblGrid>
              <a:tr h="7344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</a:t>
                      </a:r>
                      <a:endParaRPr lang="ru-RU" sz="24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БАРЬЕРЫ ПЕРЕХОДА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ТЕКСТ</a:t>
                      </a:r>
                      <a:r>
                        <a:rPr lang="ru-RU" sz="1600" b="1" strike="noStrike" spc="-1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НОРМЫ БУДУЩЕГО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9025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800" b="0" strike="noStrike" spc="-1" dirty="0" smtClean="0">
                          <a:latin typeface="+mn-lt"/>
                        </a:rPr>
                        <a:t>1,2,4,5,11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600" b="1" strike="noStrike" spc="-1" dirty="0" smtClean="0">
                          <a:latin typeface="+mn-lt"/>
                        </a:rPr>
                        <a:t>Несовершенство нормативной базы:</a:t>
                      </a:r>
                      <a:r>
                        <a:rPr lang="ru-RU" sz="1600" b="1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400" b="0" strike="noStrike" spc="-1" dirty="0" smtClean="0">
                          <a:latin typeface="+mn-lt"/>
                        </a:rPr>
                        <a:t>в части определения</a:t>
                      </a:r>
                      <a:r>
                        <a:rPr lang="ru-RU" sz="140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400" b="0" strike="noStrike" spc="-1" dirty="0" smtClean="0">
                          <a:latin typeface="+mn-lt"/>
                        </a:rPr>
                        <a:t>межведомственного взаимодействия;</a:t>
                      </a:r>
                      <a:r>
                        <a:rPr lang="ru-RU" sz="140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400" b="0" strike="noStrike" spc="-1" dirty="0" smtClean="0">
                          <a:latin typeface="+mn-lt"/>
                        </a:rPr>
                        <a:t>442-ФЗ в части оплаты социальных услуг (доход семьи, а не инвалида);</a:t>
                      </a:r>
                      <a:r>
                        <a:rPr lang="ru-RU" sz="140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400" b="0" strike="noStrike" spc="-1" dirty="0" smtClean="0">
                          <a:latin typeface="+mn-lt"/>
                        </a:rPr>
                        <a:t>отсутствие приказа Минздрава РФ о детской реабилитации;</a:t>
                      </a:r>
                      <a:r>
                        <a:rPr lang="ru-RU" sz="140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400" b="0" strike="noStrike" spc="-1" dirty="0" smtClean="0">
                          <a:latin typeface="+mn-lt"/>
                        </a:rPr>
                        <a:t>отсутствие ФГОС для обучения инвалидов по профессиональному образованию;</a:t>
                      </a:r>
                      <a:r>
                        <a:rPr lang="ru-RU" sz="140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400" b="0" strike="noStrike" spc="-1" dirty="0" smtClean="0">
                          <a:latin typeface="+mn-lt"/>
                        </a:rPr>
                        <a:t>отсутствие федеральных стандартов реабилитационных услуг;</a:t>
                      </a:r>
                      <a:r>
                        <a:rPr lang="ru-RU" sz="140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400" b="0" strike="noStrike" spc="-1" dirty="0" smtClean="0">
                          <a:latin typeface="+mn-lt"/>
                        </a:rPr>
                        <a:t>отсутствие Федерального Закона, регламентирующего основы реабилитации и </a:t>
                      </a:r>
                      <a:r>
                        <a:rPr lang="ru-RU" sz="1400" b="0" strike="noStrike" spc="-1" dirty="0" err="1" smtClean="0">
                          <a:latin typeface="+mn-lt"/>
                        </a:rPr>
                        <a:t>абилитации</a:t>
                      </a:r>
                      <a:r>
                        <a:rPr lang="ru-RU" sz="1400" b="0" strike="noStrike" spc="-1" dirty="0" smtClean="0">
                          <a:latin typeface="+mn-lt"/>
                        </a:rPr>
                        <a:t> инвалидов;</a:t>
                      </a:r>
                      <a:r>
                        <a:rPr lang="ru-RU" sz="1400" b="0" strike="noStrike" spc="-1" baseline="0" dirty="0" smtClean="0">
                          <a:latin typeface="+mn-lt"/>
                        </a:rPr>
                        <a:t> </a:t>
                      </a:r>
                      <a:r>
                        <a:rPr lang="ru-RU" sz="1400" b="0" strike="noStrike" spc="-1" dirty="0" smtClean="0">
                          <a:latin typeface="+mn-lt"/>
                        </a:rPr>
                        <a:t>расширение сферы государственного контроля по созданию доступной среды в 116-ФЗ;</a:t>
                      </a:r>
                      <a:r>
                        <a:rPr lang="ru-RU" sz="1400" b="0" strike="noStrike" spc="-1" baseline="0" dirty="0" smtClean="0">
                          <a:latin typeface="+mn-lt"/>
                        </a:rPr>
                        <a:t> отсутствие в законодательстве основ для реабилитации и трудоустройства детей и взрослых в паллиативном статусе; отсутствие системы сопровождения ребенка-инвалида в законодательстве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-Все желающие работать инвалиды,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незивисимо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категории, трудоустроены, работающие инвалиды-норма, постоянное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сопровождение на рабочем месте людей с ментальной инвалидностью;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-Полная доступность всех объектов и всех услуг;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-Эффективная работа системы реабилитации, скоординированная между всеми ведомствами;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-Осуществление координации между ОИВ и общественными организациями , создание системы сетевого взаимодействия и единой системы финансирования;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-Прикрепление к семье координатора социальной службы в связи с рождением ребенка с ОВЗ.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" name="CustomShape 4"/>
          <p:cNvSpPr/>
          <p:nvPr/>
        </p:nvSpPr>
        <p:spPr>
          <a:xfrm>
            <a:off x="1081888" y="22185"/>
            <a:ext cx="734481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733040" y="1710720"/>
            <a:ext cx="5410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59320" y="714240"/>
            <a:ext cx="65376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0" name="Table 3"/>
          <p:cNvGraphicFramePr/>
          <p:nvPr>
            <p:extLst>
              <p:ext uri="{D42A27DB-BD31-4B8C-83A1-F6EECF244321}">
                <p14:modId xmlns:p14="http://schemas.microsoft.com/office/powerpoint/2010/main" val="382090662"/>
              </p:ext>
            </p:extLst>
          </p:nvPr>
        </p:nvGraphicFramePr>
        <p:xfrm>
          <a:off x="251520" y="678323"/>
          <a:ext cx="8784983" cy="6007684"/>
        </p:xfrm>
        <a:graphic>
          <a:graphicData uri="http://schemas.openxmlformats.org/drawingml/2006/table">
            <a:tbl>
              <a:tblPr/>
              <a:tblGrid>
                <a:gridCol w="1224136"/>
                <a:gridCol w="2664296"/>
                <a:gridCol w="4896551"/>
              </a:tblGrid>
              <a:tr h="7344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</a:t>
                      </a:r>
                      <a:endParaRPr lang="ru-RU" sz="24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БАРЬЕРЫ ПЕРЕХОДА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ТЕКСТ</a:t>
                      </a:r>
                      <a:r>
                        <a:rPr lang="ru-RU" sz="1600" b="1" strike="noStrike" spc="-1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НОРМЫ БУДУЩЕГО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9025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800" b="0" strike="noStrike" spc="-1" dirty="0" smtClean="0">
                          <a:latin typeface="+mn-lt"/>
                        </a:rPr>
                        <a:t>1,2,4,5,11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2400" b="1" strike="noStrike" spc="-1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Недостаточное финансирование</a:t>
                      </a:r>
                      <a:endParaRPr lang="ru-RU" sz="2000" b="1" strike="noStrike" spc="-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-Все желающие работать инвалиды,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незивисимо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категории, трудоустроены, работающие инвалиды-норма, постоянное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сопровождение на рабочем месте людей с ментальной инвалидностью;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-Полная доступность всех объектов и всех услуг;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-Эффективная работа системы реабилитации, скоординированная между всеми ведомствами;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-Осуществление координации между ОИВ и общественными организациями , создание системы сетевого взаимодействия и единой системы финансирования;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-Прикрепление к семье координатора социальной службы в связи с рождением ребенка с ОВЗ.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" name="CustomShape 4"/>
          <p:cNvSpPr/>
          <p:nvPr/>
        </p:nvSpPr>
        <p:spPr>
          <a:xfrm>
            <a:off x="1081888" y="22185"/>
            <a:ext cx="734481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85316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733040" y="1710720"/>
            <a:ext cx="5410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59320" y="714240"/>
            <a:ext cx="65376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10" name="Table 3"/>
          <p:cNvGraphicFramePr/>
          <p:nvPr>
            <p:extLst>
              <p:ext uri="{D42A27DB-BD31-4B8C-83A1-F6EECF244321}">
                <p14:modId xmlns:p14="http://schemas.microsoft.com/office/powerpoint/2010/main" val="3664614348"/>
              </p:ext>
            </p:extLst>
          </p:nvPr>
        </p:nvGraphicFramePr>
        <p:xfrm>
          <a:off x="251520" y="678323"/>
          <a:ext cx="8784979" cy="5724709"/>
        </p:xfrm>
        <a:graphic>
          <a:graphicData uri="http://schemas.openxmlformats.org/drawingml/2006/table">
            <a:tbl>
              <a:tblPr/>
              <a:tblGrid>
                <a:gridCol w="576064"/>
                <a:gridCol w="3024336"/>
                <a:gridCol w="5184579"/>
              </a:tblGrid>
              <a:tr h="73445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trike="noStrike" spc="-1" dirty="0" smtClean="0">
                          <a:solidFill>
                            <a:schemeClr val="tx1"/>
                          </a:solidFill>
                          <a:latin typeface="Calibri"/>
                        </a:rPr>
                        <a:t>№</a:t>
                      </a:r>
                      <a:endParaRPr lang="ru-RU" sz="24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БАРЬЕРЫ ПЕРЕХОДА</a:t>
                      </a:r>
                      <a:endParaRPr lang="ru-RU" sz="1800" b="1" strike="noStrike" spc="-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ТЕКСТ</a:t>
                      </a:r>
                      <a:r>
                        <a:rPr lang="ru-RU" sz="1600" b="1" strike="noStrike" spc="-1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НОРМЫ БУДУЩЕГО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9025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1800" b="0" strike="noStrike" spc="-1" dirty="0" smtClean="0">
                          <a:latin typeface="+mn-lt"/>
                        </a:rPr>
                        <a:t>2,4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ru-RU" sz="2400" b="1" strike="noStrike" spc="-1" dirty="0" smtClean="0">
                          <a:latin typeface="Times New Roman" pitchFamily="18" charset="0"/>
                          <a:cs typeface="Times New Roman" pitchFamily="18" charset="0"/>
                        </a:rPr>
                        <a:t>Устоявшиеся стереотипы</a:t>
                      </a:r>
                      <a:endParaRPr lang="ru-RU" sz="2000" b="0" strike="noStrike" spc="-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-Полная доступность всех объектов и всех услуг;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-Осуществление координации между ОИВ и общественными организациями , создание системы сетевого взаимодействия и единой системы финансирования;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" name="CustomShape 4"/>
          <p:cNvSpPr/>
          <p:nvPr/>
        </p:nvSpPr>
        <p:spPr>
          <a:xfrm>
            <a:off x="1081888" y="22185"/>
            <a:ext cx="7344816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00FF"/>
                </a:solidFill>
                <a:latin typeface="Times New Roman"/>
              </a:rPr>
              <a:t>Равные права и равные возможности</a:t>
            </a:r>
            <a:endParaRPr lang="ru-RU" sz="3200" b="0" strike="noStrike" spc="-1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85316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4014</TotalTime>
  <Words>3071</Words>
  <Application>Microsoft Office PowerPoint</Application>
  <PresentationFormat>Экран (4:3)</PresentationFormat>
  <Paragraphs>429</Paragraphs>
  <Slides>29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Office Theme</vt:lpstr>
      <vt:lpstr>Office Theme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</dc:creator>
  <cp:lastModifiedBy>Марина</cp:lastModifiedBy>
  <cp:revision>163</cp:revision>
  <cp:lastPrinted>2017-12-27T11:59:06Z</cp:lastPrinted>
  <dcterms:created xsi:type="dcterms:W3CDTF">2017-10-22T11:39:11Z</dcterms:created>
  <dcterms:modified xsi:type="dcterms:W3CDTF">2018-05-24T11:45:08Z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