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82" r:id="rId2"/>
    <p:sldId id="323" r:id="rId3"/>
    <p:sldId id="326" r:id="rId4"/>
    <p:sldId id="320" r:id="rId5"/>
    <p:sldId id="301" r:id="rId6"/>
    <p:sldId id="300" r:id="rId7"/>
    <p:sldId id="260" r:id="rId8"/>
    <p:sldId id="321" r:id="rId9"/>
    <p:sldId id="322" r:id="rId10"/>
    <p:sldId id="273" r:id="rId11"/>
    <p:sldId id="327" r:id="rId12"/>
    <p:sldId id="329" r:id="rId13"/>
    <p:sldId id="335" r:id="rId14"/>
    <p:sldId id="331" r:id="rId15"/>
    <p:sldId id="332" r:id="rId16"/>
    <p:sldId id="333" r:id="rId17"/>
    <p:sldId id="306" r:id="rId18"/>
    <p:sldId id="325" r:id="rId19"/>
    <p:sldId id="290" r:id="rId20"/>
  </p:sldIdLst>
  <p:sldSz cx="9144000" cy="6858000" type="screen4x3"/>
  <p:notesSz cx="6858000" cy="99472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D1C6A"/>
    <a:srgbClr val="4D15BD"/>
    <a:srgbClr val="E1882F"/>
    <a:srgbClr val="D6D2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644" autoAdjust="0"/>
    <p:restoredTop sz="94660"/>
  </p:normalViewPr>
  <p:slideViewPr>
    <p:cSldViewPr>
      <p:cViewPr varScale="1">
        <p:scale>
          <a:sx n="116" d="100"/>
          <a:sy n="116" d="100"/>
        </p:scale>
        <p:origin x="1638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9FC8C5-7AA7-40F8-803D-3127240A24DD}" type="datetimeFigureOut">
              <a:rPr lang="ru-RU" smtClean="0"/>
              <a:pPr/>
              <a:t>28.02.2018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90625" y="1243013"/>
            <a:ext cx="4476750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87126"/>
            <a:ext cx="5486400" cy="391674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8185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8185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2073E7-818C-42CB-BB02-9EB497A1EF0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37574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2073E7-818C-42CB-BB02-9EB497A1EF0B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36197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940AA-59A6-4230-9CF3-939B70B1D96C}" type="datetimeFigureOut">
              <a:rPr lang="ru-RU" smtClean="0"/>
              <a:pPr/>
              <a:t>28.02.2018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2876F-DA47-45D7-AE57-376D4235381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95049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940AA-59A6-4230-9CF3-939B70B1D96C}" type="datetimeFigureOut">
              <a:rPr lang="ru-RU" smtClean="0"/>
              <a:pPr/>
              <a:t>28.02.2018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2876F-DA47-45D7-AE57-376D4235381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48966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940AA-59A6-4230-9CF3-939B70B1D96C}" type="datetimeFigureOut">
              <a:rPr lang="ru-RU" smtClean="0"/>
              <a:pPr/>
              <a:t>28.02.2018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2876F-DA47-45D7-AE57-376D4235381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95058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940AA-59A6-4230-9CF3-939B70B1D96C}" type="datetimeFigureOut">
              <a:rPr lang="ru-RU" smtClean="0"/>
              <a:pPr/>
              <a:t>28.02.2018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2876F-DA47-45D7-AE57-376D4235381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3393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940AA-59A6-4230-9CF3-939B70B1D96C}" type="datetimeFigureOut">
              <a:rPr lang="ru-RU" smtClean="0"/>
              <a:pPr/>
              <a:t>28.02.2018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2876F-DA47-45D7-AE57-376D4235381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0166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940AA-59A6-4230-9CF3-939B70B1D96C}" type="datetimeFigureOut">
              <a:rPr lang="ru-RU" smtClean="0"/>
              <a:pPr/>
              <a:t>28.02.2018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2876F-DA47-45D7-AE57-376D4235381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58281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940AA-59A6-4230-9CF3-939B70B1D96C}" type="datetimeFigureOut">
              <a:rPr lang="ru-RU" smtClean="0"/>
              <a:pPr/>
              <a:t>28.02.2018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2876F-DA47-45D7-AE57-376D4235381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1493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940AA-59A6-4230-9CF3-939B70B1D96C}" type="datetimeFigureOut">
              <a:rPr lang="ru-RU" smtClean="0"/>
              <a:pPr/>
              <a:t>28.02.2018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2876F-DA47-45D7-AE57-376D4235381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20515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940AA-59A6-4230-9CF3-939B70B1D96C}" type="datetimeFigureOut">
              <a:rPr lang="ru-RU" smtClean="0"/>
              <a:pPr/>
              <a:t>28.02.2018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2876F-DA47-45D7-AE57-376D4235381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31901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940AA-59A6-4230-9CF3-939B70B1D96C}" type="datetimeFigureOut">
              <a:rPr lang="ru-RU" smtClean="0"/>
              <a:pPr/>
              <a:t>28.02.2018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2876F-DA47-45D7-AE57-376D4235381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04003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940AA-59A6-4230-9CF3-939B70B1D96C}" type="datetimeFigureOut">
              <a:rPr lang="ru-RU" smtClean="0"/>
              <a:pPr/>
              <a:t>28.02.2018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2876F-DA47-45D7-AE57-376D4235381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21794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3940AA-59A6-4230-9CF3-939B70B1D96C}" type="datetimeFigureOut">
              <a:rPr lang="ru-RU" smtClean="0"/>
              <a:pPr/>
              <a:t>28.02.2018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12876F-DA47-45D7-AE57-376D4235381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615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11" Type="http://schemas.openxmlformats.org/officeDocument/2006/relationships/image" Target="../media/image9.png"/><Relationship Id="rId5" Type="http://schemas.openxmlformats.org/officeDocument/2006/relationships/image" Target="../media/image3.jpeg"/><Relationship Id="rId10" Type="http://schemas.openxmlformats.org/officeDocument/2006/relationships/image" Target="../media/image8.jpeg"/><Relationship Id="rId4" Type="http://schemas.openxmlformats.org/officeDocument/2006/relationships/image" Target="../media/image2.jpeg"/><Relationship Id="rId9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2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1" y="6093296"/>
            <a:ext cx="9144000" cy="64807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Rectangle 18"/>
          <p:cNvSpPr/>
          <p:nvPr/>
        </p:nvSpPr>
        <p:spPr>
          <a:xfrm>
            <a:off x="0" y="1124744"/>
            <a:ext cx="9144000" cy="172819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0165" y="1814381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2700" b="1" dirty="0" smtClean="0">
                <a:solidFill>
                  <a:srgbClr val="002060"/>
                </a:solidFill>
              </a:rPr>
              <a:t>СТРАТЕГИЧЕСКАЯ СЕССИЯ</a:t>
            </a:r>
            <a:r>
              <a:rPr lang="ru-RU" sz="4000" b="1" dirty="0" smtClean="0">
                <a:solidFill>
                  <a:srgbClr val="002060"/>
                </a:solidFill>
              </a:rPr>
              <a:t/>
            </a:r>
            <a:br>
              <a:rPr lang="ru-RU" sz="4000" b="1" dirty="0" smtClean="0">
                <a:solidFill>
                  <a:srgbClr val="002060"/>
                </a:solidFill>
              </a:rPr>
            </a:br>
            <a:r>
              <a:rPr lang="ru-RU" sz="4000" b="1" dirty="0" smtClean="0">
                <a:solidFill>
                  <a:srgbClr val="002060"/>
                </a:solidFill>
              </a:rPr>
              <a:t>«Образ </a:t>
            </a:r>
            <a:r>
              <a:rPr lang="ru-RU" sz="4000" b="1" dirty="0">
                <a:solidFill>
                  <a:srgbClr val="002060"/>
                </a:solidFill>
              </a:rPr>
              <a:t>будущего социальной сферы России. Социальная поддержка»</a:t>
            </a:r>
            <a:r>
              <a:rPr lang="ru-RU" sz="4000" b="1" dirty="0"/>
              <a:t/>
            </a:r>
            <a:br>
              <a:rPr lang="ru-RU" sz="4000" b="1" dirty="0"/>
            </a:br>
            <a:r>
              <a:rPr lang="en-AU" sz="3200" dirty="0"/>
              <a:t/>
            </a:r>
            <a:br>
              <a:rPr lang="en-AU" sz="3200" dirty="0"/>
            </a:br>
            <a:endParaRPr lang="ru-RU" sz="3200" dirty="0"/>
          </a:p>
        </p:txBody>
      </p:sp>
      <p:sp>
        <p:nvSpPr>
          <p:cNvPr id="4" name="Title 3"/>
          <p:cNvSpPr txBox="1">
            <a:spLocks/>
          </p:cNvSpPr>
          <p:nvPr/>
        </p:nvSpPr>
        <p:spPr>
          <a:xfrm>
            <a:off x="1363749" y="3144112"/>
            <a:ext cx="6357982" cy="47921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200" b="1" dirty="0" smtClean="0">
                <a:solidFill>
                  <a:srgbClr val="E60000"/>
                </a:solidFill>
              </a:rPr>
              <a:t>СОДЕЙСТВУЯ БУДУЩЕМУ СЕМЬИ</a:t>
            </a:r>
            <a:endParaRPr lang="ru-RU" sz="3200" b="1" dirty="0">
              <a:solidFill>
                <a:srgbClr val="E60000"/>
              </a:solidFill>
            </a:endParaRPr>
          </a:p>
        </p:txBody>
      </p:sp>
      <p:sp>
        <p:nvSpPr>
          <p:cNvPr id="8" name="Title 3"/>
          <p:cNvSpPr txBox="1">
            <a:spLocks/>
          </p:cNvSpPr>
          <p:nvPr/>
        </p:nvSpPr>
        <p:spPr>
          <a:xfrm>
            <a:off x="120992" y="6197741"/>
            <a:ext cx="8843496" cy="54362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dirty="0" smtClean="0">
                <a:solidFill>
                  <a:srgbClr val="002060"/>
                </a:solidFill>
              </a:rPr>
              <a:t>                                                                                                                                          г. Москва</a:t>
            </a:r>
          </a:p>
          <a:p>
            <a:pPr algn="r"/>
            <a:r>
              <a:rPr lang="ru-RU" sz="1800" dirty="0" smtClean="0">
                <a:solidFill>
                  <a:srgbClr val="002060"/>
                </a:solidFill>
              </a:rPr>
              <a:t>02 марта 2018</a:t>
            </a:r>
            <a:endParaRPr lang="ru-RU" sz="1800" dirty="0">
              <a:solidFill>
                <a:srgbClr val="002060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23528" y="4638513"/>
            <a:ext cx="3669659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</a:rPr>
              <a:t>Уральский Федеральный округ</a:t>
            </a:r>
          </a:p>
          <a:p>
            <a:r>
              <a:rPr lang="ru-RU" sz="2000" b="1" dirty="0" smtClean="0">
                <a:solidFill>
                  <a:srgbClr val="002060"/>
                </a:solidFill>
              </a:rPr>
              <a:t>Свердловская область</a:t>
            </a:r>
          </a:p>
          <a:p>
            <a:r>
              <a:rPr lang="ru-RU" sz="2000" b="1" dirty="0" smtClean="0">
                <a:solidFill>
                  <a:srgbClr val="002060"/>
                </a:solidFill>
              </a:rPr>
              <a:t>г. Екатеринбург</a:t>
            </a:r>
            <a:endParaRPr lang="ru-RU" sz="2000" b="1" dirty="0">
              <a:solidFill>
                <a:srgbClr val="002060"/>
              </a:solidFill>
            </a:endParaRPr>
          </a:p>
        </p:txBody>
      </p:sp>
      <p:pic>
        <p:nvPicPr>
          <p:cNvPr id="20" name="Picture 1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13" r="23185"/>
          <a:stretch/>
        </p:blipFill>
        <p:spPr>
          <a:xfrm>
            <a:off x="6858248" y="39900"/>
            <a:ext cx="598580" cy="685287"/>
          </a:xfrm>
          <a:prstGeom prst="rect">
            <a:avLst/>
          </a:prstGeom>
        </p:spPr>
      </p:pic>
      <p:pic>
        <p:nvPicPr>
          <p:cNvPr id="22" name="Picture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47" t="31071" r="24050" b="34657"/>
          <a:stretch/>
        </p:blipFill>
        <p:spPr>
          <a:xfrm>
            <a:off x="4048696" y="70150"/>
            <a:ext cx="1342779" cy="639418"/>
          </a:xfrm>
          <a:prstGeom prst="rect">
            <a:avLst/>
          </a:prstGeom>
        </p:spPr>
      </p:pic>
      <p:pic>
        <p:nvPicPr>
          <p:cNvPr id="24" name="Picture 1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69" r="24743"/>
          <a:stretch/>
        </p:blipFill>
        <p:spPr>
          <a:xfrm>
            <a:off x="5443831" y="70150"/>
            <a:ext cx="820857" cy="578876"/>
          </a:xfrm>
          <a:prstGeom prst="rect">
            <a:avLst/>
          </a:prstGeom>
        </p:spPr>
      </p:pic>
      <p:pic>
        <p:nvPicPr>
          <p:cNvPr id="25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8873" y="39901"/>
            <a:ext cx="639374" cy="639374"/>
          </a:xfrm>
          <a:prstGeom prst="rect">
            <a:avLst/>
          </a:prstGeom>
        </p:spPr>
      </p:pic>
      <p:pic>
        <p:nvPicPr>
          <p:cNvPr id="26" name="Picture 14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48" t="1" b="-8863"/>
          <a:stretch/>
        </p:blipFill>
        <p:spPr>
          <a:xfrm>
            <a:off x="2616945" y="80210"/>
            <a:ext cx="866368" cy="639418"/>
          </a:xfrm>
          <a:prstGeom prst="rect">
            <a:avLst/>
          </a:prstGeom>
        </p:spPr>
      </p:pic>
      <p:pic>
        <p:nvPicPr>
          <p:cNvPr id="27" name="Picture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8143" y="162918"/>
            <a:ext cx="1072884" cy="445210"/>
          </a:xfrm>
          <a:prstGeom prst="rect">
            <a:avLst/>
          </a:prstGeom>
        </p:spPr>
      </p:pic>
      <p:pic>
        <p:nvPicPr>
          <p:cNvPr id="28" name="Picture 1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1367" y="39901"/>
            <a:ext cx="503893" cy="701998"/>
          </a:xfrm>
          <a:prstGeom prst="rect">
            <a:avLst/>
          </a:prstGeom>
        </p:spPr>
      </p:pic>
      <p:pic>
        <p:nvPicPr>
          <p:cNvPr id="29" name="Picture 1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5172" y="149849"/>
            <a:ext cx="710579" cy="444112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31038"/>
            <a:ext cx="2616944" cy="73839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12"/>
          <a:srcRect l="9680" t="23160" r="6322" b="11977"/>
          <a:stretch/>
        </p:blipFill>
        <p:spPr>
          <a:xfrm>
            <a:off x="5543600" y="3994706"/>
            <a:ext cx="3600400" cy="2088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0505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/>
          <p:cNvSpPr txBox="1">
            <a:spLocks/>
          </p:cNvSpPr>
          <p:nvPr/>
        </p:nvSpPr>
        <p:spPr>
          <a:xfrm>
            <a:off x="2411760" y="260648"/>
            <a:ext cx="6537973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800" b="1" dirty="0" smtClean="0">
                <a:solidFill>
                  <a:srgbClr val="E60000"/>
                </a:solidFill>
              </a:rPr>
              <a:t>СОДЕЙСТВУЯ БУДУЩЕМУ СЕМЬИ</a:t>
            </a:r>
            <a:endParaRPr lang="ru-RU" sz="1800" b="1" dirty="0">
              <a:solidFill>
                <a:srgbClr val="E6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85730" y="1384083"/>
            <a:ext cx="6762734" cy="489364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  <a:ea typeface="Batang" panose="02030600000101010101" pitchFamily="18" charset="-127"/>
                <a:cs typeface="Narkisim" panose="020E0502050101010101" pitchFamily="34" charset="-79"/>
              </a:rPr>
              <a:t>Благополучная семья  – благополучный регион – здоровое российское общество</a:t>
            </a:r>
          </a:p>
          <a:p>
            <a:pPr algn="ctr"/>
            <a:endParaRPr lang="ru-RU" sz="2400" b="1" dirty="0">
              <a:solidFill>
                <a:schemeClr val="accent1">
                  <a:lumMod val="50000"/>
                </a:schemeClr>
              </a:solidFill>
              <a:latin typeface="Arial Black" panose="020B0A04020102020204" pitchFamily="34" charset="0"/>
              <a:ea typeface="Batang" panose="02030600000101010101" pitchFamily="18" charset="-127"/>
              <a:cs typeface="Narkisim" panose="020E0502050101010101" pitchFamily="34" charset="-79"/>
            </a:endParaRPr>
          </a:p>
          <a:p>
            <a:pPr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  <a:ea typeface="Batang" panose="02030600000101010101" pitchFamily="18" charset="-127"/>
                <a:cs typeface="Narkisim" panose="020E0502050101010101" pitchFamily="34" charset="-79"/>
              </a:rPr>
              <a:t>Привлечение всех возможных ресурсов государства для сохранения </a:t>
            </a:r>
          </a:p>
          <a:p>
            <a:pPr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  <a:ea typeface="Batang" panose="02030600000101010101" pitchFamily="18" charset="-127"/>
                <a:cs typeface="Narkisim" panose="020E0502050101010101" pitchFamily="34" charset="-79"/>
              </a:rPr>
              <a:t>и развития семьи</a:t>
            </a:r>
          </a:p>
          <a:p>
            <a:pPr algn="ctr"/>
            <a:endParaRPr lang="ru-RU" sz="2400" b="1" dirty="0" smtClean="0">
              <a:solidFill>
                <a:schemeClr val="accent1">
                  <a:lumMod val="50000"/>
                </a:schemeClr>
              </a:solidFill>
              <a:latin typeface="Arial Black" panose="020B0A04020102020204" pitchFamily="34" charset="0"/>
              <a:ea typeface="Batang" panose="02030600000101010101" pitchFamily="18" charset="-127"/>
              <a:cs typeface="Narkisim" panose="020E0502050101010101" pitchFamily="34" charset="-79"/>
            </a:endParaRPr>
          </a:p>
          <a:p>
            <a:pPr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  <a:ea typeface="Batang" panose="02030600000101010101" pitchFamily="18" charset="-127"/>
                <a:cs typeface="Narkisim" panose="020E0502050101010101" pitchFamily="34" charset="-79"/>
              </a:rPr>
              <a:t>Крепкая традиционная семья – гарантия стабильного развития общества и основа российской идентичности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73" y="0"/>
            <a:ext cx="2100356" cy="1060772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/>
          <a:srcRect t="32581" b="36065"/>
          <a:stretch/>
        </p:blipFill>
        <p:spPr>
          <a:xfrm rot="16200000">
            <a:off x="-1229801" y="3068217"/>
            <a:ext cx="4893647" cy="1525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1619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/>
          <p:cNvSpPr txBox="1">
            <a:spLocks/>
          </p:cNvSpPr>
          <p:nvPr/>
        </p:nvSpPr>
        <p:spPr>
          <a:xfrm>
            <a:off x="2555776" y="349518"/>
            <a:ext cx="6537973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800" b="1" dirty="0">
                <a:solidFill>
                  <a:srgbClr val="E60000"/>
                </a:solidFill>
              </a:rPr>
              <a:t>СОДЕЙСТВУЯ БУДУЩЕМУ СЕМЬИ</a:t>
            </a:r>
          </a:p>
        </p:txBody>
      </p:sp>
      <p:sp>
        <p:nvSpPr>
          <p:cNvPr id="3" name="Rectangle 2"/>
          <p:cNvSpPr/>
          <p:nvPr/>
        </p:nvSpPr>
        <p:spPr>
          <a:xfrm>
            <a:off x="3203848" y="1093163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+mj-lt"/>
              </a:rPr>
              <a:t>Дорожная карта</a:t>
            </a:r>
            <a:endParaRPr lang="ru-RU" sz="2400" b="1" dirty="0">
              <a:solidFill>
                <a:srgbClr val="002060"/>
              </a:solidFill>
              <a:latin typeface="+mj-lt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6164738"/>
              </p:ext>
            </p:extLst>
          </p:nvPr>
        </p:nvGraphicFramePr>
        <p:xfrm>
          <a:off x="323528" y="1938433"/>
          <a:ext cx="8640960" cy="43667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212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302433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</a:pPr>
                      <a:r>
                        <a:rPr lang="ru-RU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Струны</a:t>
                      </a:r>
                      <a:endParaRPr lang="ru-RU" sz="12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</a:pPr>
                      <a:r>
                        <a:rPr lang="ru-RU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2018</a:t>
                      </a:r>
                      <a:endParaRPr lang="ru-RU" sz="12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</a:pPr>
                      <a:r>
                        <a:rPr lang="ru-RU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2020</a:t>
                      </a:r>
                      <a:endParaRPr lang="ru-RU" sz="12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</a:pPr>
                      <a:r>
                        <a:rPr lang="ru-RU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2023</a:t>
                      </a:r>
                      <a:endParaRPr lang="ru-RU" sz="12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</a:pPr>
                      <a:r>
                        <a:rPr lang="ru-RU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Образ 2025</a:t>
                      </a:r>
                      <a:endParaRPr lang="ru-RU" sz="12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Семья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Разработка</a:t>
                      </a:r>
                      <a:r>
                        <a:rPr lang="ru-RU" sz="1200" baseline="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законопроекта о льготной </a:t>
                      </a:r>
                      <a:r>
                        <a:rPr lang="ru-RU" sz="1200" b="1" baseline="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«многодетной» ипотеке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 Российской Федерации введен в эксплуатацию первый жилой квартал для многодетных семей по программе «многодетной ипотеки» в пилотных</a:t>
                      </a:r>
                      <a:r>
                        <a:rPr lang="ru-RU" sz="1200" baseline="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регионах Российской Федерации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Тиражирование успешного опыта пилотного проект с учетом региональных особенностей на всей территории Российской Федерации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Создание уникальной семейно-ориентированной</a:t>
                      </a:r>
                      <a:r>
                        <a:rPr lang="ru-RU" sz="1200" baseline="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жилой и социально-бытовой инфраструктуры для российских семей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Повышение престижа</a:t>
                      </a:r>
                      <a:r>
                        <a:rPr lang="ru-RU" sz="1200" baseline="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благополучной многодетной российской семьи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aseline="0" dirty="0" smtClean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aseline="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«Многодетным быть круто!»</a:t>
                      </a:r>
                      <a:endParaRPr lang="ru-RU" sz="1200" dirty="0" smtClean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+mj-lt"/>
                        </a:rPr>
                        <a:t>Дети</a:t>
                      </a:r>
                      <a:endParaRPr lang="ru-RU" sz="12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Разработка и апробация учебного </a:t>
                      </a:r>
                      <a:r>
                        <a:rPr lang="ru-RU" sz="1200" b="1" dirty="0" smtClean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школьного курса «Этика и психология семейной жизни»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Подготовка</a:t>
                      </a:r>
                      <a:r>
                        <a:rPr lang="ru-RU" sz="1200" baseline="0" dirty="0" smtClean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педагогического состава для преподавания курса «Этика и психология семейной жизни»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aseline="0" dirty="0" smtClean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Внедрение  в пилотных регионах учебного школьного курса «Этика и психология семейной жизни»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Заложена основа повышения ответственности</a:t>
                      </a:r>
                      <a:r>
                        <a:rPr lang="ru-RU" sz="1200" baseline="0" dirty="0" smtClean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и культуры семейной жизни у подрастающего поколения</a:t>
                      </a:r>
                      <a:endParaRPr lang="ru-RU" sz="12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73" y="0"/>
            <a:ext cx="2100356" cy="1060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5913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/>
          <p:cNvSpPr txBox="1">
            <a:spLocks/>
          </p:cNvSpPr>
          <p:nvPr/>
        </p:nvSpPr>
        <p:spPr>
          <a:xfrm>
            <a:off x="2606027" y="401408"/>
            <a:ext cx="6537973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800" b="1" dirty="0">
                <a:solidFill>
                  <a:srgbClr val="E60000"/>
                </a:solidFill>
              </a:rPr>
              <a:t>СОДЕЙСТВУЯ БУДУЩЕМУ СЕМЬИ</a:t>
            </a:r>
          </a:p>
        </p:txBody>
      </p:sp>
      <p:sp>
        <p:nvSpPr>
          <p:cNvPr id="3" name="Rectangle 2"/>
          <p:cNvSpPr/>
          <p:nvPr/>
        </p:nvSpPr>
        <p:spPr>
          <a:xfrm>
            <a:off x="3131840" y="916446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+mj-lt"/>
              </a:rPr>
              <a:t>Дорожная карта</a:t>
            </a:r>
            <a:endParaRPr lang="ru-RU" sz="2400" b="1" dirty="0">
              <a:solidFill>
                <a:srgbClr val="002060"/>
              </a:solidFill>
              <a:latin typeface="+mj-lt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5318505"/>
              </p:ext>
            </p:extLst>
          </p:nvPr>
        </p:nvGraphicFramePr>
        <p:xfrm>
          <a:off x="323528" y="1566074"/>
          <a:ext cx="8640960" cy="52080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815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302433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</a:pPr>
                      <a:r>
                        <a:rPr lang="ru-RU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Струны</a:t>
                      </a:r>
                      <a:endParaRPr lang="ru-RU" sz="12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</a:pPr>
                      <a:r>
                        <a:rPr lang="ru-RU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2018</a:t>
                      </a:r>
                      <a:endParaRPr lang="ru-RU" sz="12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</a:pPr>
                      <a:r>
                        <a:rPr lang="ru-RU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2020</a:t>
                      </a:r>
                      <a:endParaRPr lang="ru-RU" sz="12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</a:pPr>
                      <a:r>
                        <a:rPr lang="ru-RU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2023</a:t>
                      </a:r>
                      <a:endParaRPr lang="ru-RU" sz="12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</a:pPr>
                      <a:r>
                        <a:rPr lang="ru-RU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Образ 2025</a:t>
                      </a:r>
                      <a:endParaRPr lang="ru-RU" sz="12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+mj-lt"/>
                        </a:rPr>
                        <a:t>Власть</a:t>
                      </a:r>
                      <a:endParaRPr lang="ru-RU" sz="12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Подготовка предложений по разработке  </a:t>
                      </a:r>
                      <a:r>
                        <a:rPr lang="ru-RU" sz="1200" b="1" dirty="0" smtClean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Федерального Закона «О семье»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Формирование</a:t>
                      </a:r>
                      <a:r>
                        <a:rPr lang="ru-RU" sz="12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1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государственного заказа </a:t>
                      </a:r>
                      <a:r>
                        <a:rPr lang="ru-RU" sz="12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 созданию в общественном сознании позитивного образа традиционной семьи и разрушению негативных стереотипов</a:t>
                      </a:r>
                      <a:endParaRPr lang="ru-RU" sz="12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Подготовка предложений по изменению налогообложения с учетом применения семейного налога и экономической политики, нацеленной на развитие семьи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Разработка государственной программы </a:t>
                      </a:r>
                      <a:r>
                        <a:rPr lang="ru-RU" sz="12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 созданию в общественном сознании позитивного образа традиционной семьи </a:t>
                      </a:r>
                      <a:endParaRPr lang="ru-RU" sz="12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Внесение изменений в действующую систему предоставления мер социальной поддержки семьям с детьми</a:t>
                      </a:r>
                      <a:endParaRPr lang="ru-RU" sz="12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Налоговая и экономическая политика стимулирует заключать брак, рожать и воспитывать детей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kern="1200" dirty="0" smtClean="0">
                        <a:solidFill>
                          <a:schemeClr val="dk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Действует сбалансированная система предоставления семьям мер социальной поддержки на основе адресности и в зависимости от совокупного дохода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kern="1200" dirty="0" smtClean="0">
                        <a:solidFill>
                          <a:schemeClr val="dk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 сравнению</a:t>
                      </a:r>
                      <a:r>
                        <a:rPr lang="ru-RU" sz="1200" kern="1200" baseline="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с 2015 годом н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 80 % снизилось число семей, находящихся в социально опасном положении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kern="1200" dirty="0" smtClean="0">
                        <a:solidFill>
                          <a:schemeClr val="dk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Только 5 % детей воспитываются в неполных семьях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kern="1200" dirty="0" smtClean="0">
                        <a:solidFill>
                          <a:schemeClr val="dk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Исчезло «социальное сиротство»</a:t>
                      </a:r>
                      <a:endParaRPr lang="ru-RU" sz="12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73" y="0"/>
            <a:ext cx="2100356" cy="1060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1317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/>
          <p:cNvSpPr txBox="1">
            <a:spLocks/>
          </p:cNvSpPr>
          <p:nvPr/>
        </p:nvSpPr>
        <p:spPr>
          <a:xfrm>
            <a:off x="2606027" y="401408"/>
            <a:ext cx="6537973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800" b="1" dirty="0">
                <a:solidFill>
                  <a:srgbClr val="E60000"/>
                </a:solidFill>
              </a:rPr>
              <a:t>СОДЕЙСТВУЯ БУДУЩЕМУ СЕМЬИ</a:t>
            </a:r>
          </a:p>
        </p:txBody>
      </p:sp>
      <p:sp>
        <p:nvSpPr>
          <p:cNvPr id="3" name="Rectangle 2"/>
          <p:cNvSpPr/>
          <p:nvPr/>
        </p:nvSpPr>
        <p:spPr>
          <a:xfrm>
            <a:off x="3131840" y="916446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+mj-lt"/>
              </a:rPr>
              <a:t>Дорожная карта</a:t>
            </a:r>
            <a:endParaRPr lang="ru-RU" sz="2400" b="1" dirty="0">
              <a:solidFill>
                <a:srgbClr val="002060"/>
              </a:solidFill>
              <a:latin typeface="+mj-lt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072378"/>
              </p:ext>
            </p:extLst>
          </p:nvPr>
        </p:nvGraphicFramePr>
        <p:xfrm>
          <a:off x="251520" y="1628800"/>
          <a:ext cx="8640960" cy="49977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815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302433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</a:pPr>
                      <a:r>
                        <a:rPr lang="ru-RU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Струны</a:t>
                      </a:r>
                      <a:endParaRPr lang="ru-RU" sz="12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</a:pPr>
                      <a:r>
                        <a:rPr lang="ru-RU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2018</a:t>
                      </a:r>
                      <a:endParaRPr lang="ru-RU" sz="12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</a:pPr>
                      <a:r>
                        <a:rPr lang="ru-RU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2020</a:t>
                      </a:r>
                      <a:endParaRPr lang="ru-RU" sz="12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</a:pPr>
                      <a:r>
                        <a:rPr lang="ru-RU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2023</a:t>
                      </a:r>
                      <a:endParaRPr lang="ru-RU" sz="12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</a:pPr>
                      <a:r>
                        <a:rPr lang="ru-RU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Образ 2025</a:t>
                      </a:r>
                      <a:endParaRPr lang="ru-RU" sz="12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Власть</a:t>
                      </a:r>
                    </a:p>
                    <a:p>
                      <a:endParaRPr lang="ru-RU" sz="12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Создание рабочей группы для изучения проблемы развития </a:t>
                      </a:r>
                      <a:r>
                        <a:rPr lang="ru-RU" sz="1200" b="1" dirty="0" smtClean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семейного бизнеса</a:t>
                      </a:r>
                      <a:endParaRPr lang="ru-RU" sz="1200" b="1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Внесение необходимых изменений в нормативные правовые акты.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Формирование соответствующей дорожной карты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Внедрение программ стимулирования семейного бизнеса</a:t>
                      </a:r>
                      <a:endParaRPr lang="ru-RU" sz="12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Переход от концепции «человеческого капитала» к концепции «семейного капитала»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Семейное предпринимательство – одна из эффективных форм </a:t>
                      </a:r>
                      <a:r>
                        <a:rPr lang="ru-RU" sz="1200" dirty="0" err="1" smtClean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самозанятости</a:t>
                      </a:r>
                      <a:r>
                        <a:rPr lang="ru-RU" sz="1200" dirty="0" smtClean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населения</a:t>
                      </a:r>
                      <a:endParaRPr lang="ru-RU" sz="12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5232506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sz="12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Подготовка и представление в Минтруд РФ предложений по формированию </a:t>
                      </a:r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федерального стандарта 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предоставления социальных услуг и социального сопровождения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Формирование  федерального стандарта предоставления социальных услуг и социального сопровождения и апробация в пилотных регионах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Реализация 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федерального стандарта предоставления социальных услуг и социального сопровождения на всей территории Российской Федерации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Качественные медицинские, социальные, психолого-педагогические услуги стали доступны каждой семье, независимо от удаленности их места проживания и социального статуса</a:t>
                      </a:r>
                      <a:endParaRPr lang="ru-RU" sz="12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73" y="0"/>
            <a:ext cx="2100356" cy="1060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7248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/>
          <p:cNvSpPr txBox="1">
            <a:spLocks/>
          </p:cNvSpPr>
          <p:nvPr/>
        </p:nvSpPr>
        <p:spPr>
          <a:xfrm>
            <a:off x="2483768" y="405104"/>
            <a:ext cx="6537973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800" b="1" dirty="0">
                <a:solidFill>
                  <a:srgbClr val="E60000"/>
                </a:solidFill>
              </a:rPr>
              <a:t>СОДЕЙСТВУЯ БУДУЩЕМУ СЕМЬИ</a:t>
            </a:r>
          </a:p>
        </p:txBody>
      </p:sp>
      <p:sp>
        <p:nvSpPr>
          <p:cNvPr id="3" name="Rectangle 2"/>
          <p:cNvSpPr/>
          <p:nvPr/>
        </p:nvSpPr>
        <p:spPr>
          <a:xfrm>
            <a:off x="3203848" y="1015523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+mj-lt"/>
              </a:rPr>
              <a:t>Дорожная карта</a:t>
            </a:r>
            <a:endParaRPr lang="ru-RU" sz="2400" b="1" dirty="0">
              <a:solidFill>
                <a:srgbClr val="002060"/>
              </a:solidFill>
              <a:latin typeface="+mj-lt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73" y="0"/>
            <a:ext cx="2100356" cy="1060772"/>
          </a:xfrm>
          <a:prstGeom prst="rect">
            <a:avLst/>
          </a:prstGeom>
        </p:spPr>
      </p:pic>
      <p:graphicFrame>
        <p:nvGraphicFramePr>
          <p:cNvPr id="7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1468277"/>
              </p:ext>
            </p:extLst>
          </p:nvPr>
        </p:nvGraphicFramePr>
        <p:xfrm>
          <a:off x="251520" y="1772816"/>
          <a:ext cx="8640960" cy="31414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815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302433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</a:pPr>
                      <a:r>
                        <a:rPr lang="ru-RU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Струны</a:t>
                      </a:r>
                      <a:endParaRPr lang="ru-RU" sz="12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</a:pPr>
                      <a:r>
                        <a:rPr lang="ru-RU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2018</a:t>
                      </a:r>
                      <a:endParaRPr lang="ru-RU" sz="12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</a:pPr>
                      <a:r>
                        <a:rPr lang="ru-RU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2020</a:t>
                      </a:r>
                      <a:endParaRPr lang="ru-RU" sz="12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</a:pPr>
                      <a:r>
                        <a:rPr lang="ru-RU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2023</a:t>
                      </a:r>
                      <a:endParaRPr lang="ru-RU" sz="12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</a:pPr>
                      <a:r>
                        <a:rPr lang="ru-RU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Образ 2025</a:t>
                      </a:r>
                      <a:endParaRPr lang="ru-RU" sz="12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Ресурсы</a:t>
                      </a:r>
                    </a:p>
                    <a:p>
                      <a:endParaRPr lang="ru-RU" sz="1200" dirty="0">
                        <a:latin typeface="+mj-lt"/>
                      </a:endParaRPr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Бесперебойное</a:t>
                      </a:r>
                      <a:r>
                        <a:rPr lang="ru-RU" sz="12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финансирование всех запланированных мероприятий и программ в полном объеме</a:t>
                      </a:r>
                      <a:endParaRPr lang="ru-RU" sz="12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5232506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sz="12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Обеспечена </a:t>
                      </a:r>
                      <a:r>
                        <a:rPr lang="ru-RU" sz="1200" b="1" dirty="0" smtClean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постоянная</a:t>
                      </a:r>
                      <a:r>
                        <a:rPr lang="ru-RU" sz="1200" dirty="0" smtClean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трудовая </a:t>
                      </a:r>
                      <a:r>
                        <a:rPr lang="ru-RU" sz="1200" b="1" dirty="0" smtClean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занятость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Усилена</a:t>
                      </a:r>
                      <a:r>
                        <a:rPr lang="ru-RU" sz="1200" baseline="0" dirty="0" smtClean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1" baseline="0" dirty="0" smtClean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социальная ответственность работодателей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aseline="0" dirty="0" smtClean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Соблюдаются социальные гарантии работников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Рост реальных доходов населения за счет обеспечения различными формами трудовой занятости</a:t>
                      </a:r>
                      <a:endParaRPr lang="ru-RU" sz="12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Доступное жилье семьям</a:t>
                      </a:r>
                      <a:endParaRPr lang="ru-RU" sz="12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Достигнута экономическая самостоятельность семьи</a:t>
                      </a:r>
                      <a:endParaRPr lang="ru-RU" sz="12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78780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/>
          <p:cNvSpPr txBox="1">
            <a:spLocks/>
          </p:cNvSpPr>
          <p:nvPr/>
        </p:nvSpPr>
        <p:spPr>
          <a:xfrm>
            <a:off x="2555776" y="303583"/>
            <a:ext cx="6537973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800" b="1" dirty="0">
                <a:solidFill>
                  <a:srgbClr val="E60000"/>
                </a:solidFill>
              </a:rPr>
              <a:t>СОДЕЙСТВУЯ БУДУЩЕМУ СЕМЬИ</a:t>
            </a:r>
          </a:p>
        </p:txBody>
      </p:sp>
      <p:sp>
        <p:nvSpPr>
          <p:cNvPr id="3" name="Rectangle 2"/>
          <p:cNvSpPr/>
          <p:nvPr/>
        </p:nvSpPr>
        <p:spPr>
          <a:xfrm>
            <a:off x="3347864" y="1034459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+mj-lt"/>
              </a:rPr>
              <a:t>Дорожная карта</a:t>
            </a:r>
            <a:endParaRPr lang="ru-RU" sz="2400" b="1" dirty="0">
              <a:solidFill>
                <a:srgbClr val="002060"/>
              </a:solidFill>
              <a:latin typeface="+mj-lt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5095627"/>
              </p:ext>
            </p:extLst>
          </p:nvPr>
        </p:nvGraphicFramePr>
        <p:xfrm>
          <a:off x="251520" y="1700808"/>
          <a:ext cx="8640960" cy="4577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413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8002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87220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30425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</a:pPr>
                      <a:r>
                        <a:rPr lang="ru-RU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Струны</a:t>
                      </a:r>
                      <a:endParaRPr lang="ru-RU" sz="12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</a:pPr>
                      <a:r>
                        <a:rPr lang="ru-RU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2018</a:t>
                      </a:r>
                      <a:endParaRPr lang="ru-RU" sz="12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</a:pPr>
                      <a:r>
                        <a:rPr lang="ru-RU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2020</a:t>
                      </a:r>
                      <a:endParaRPr lang="ru-RU" sz="12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</a:pPr>
                      <a:r>
                        <a:rPr lang="ru-RU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2023</a:t>
                      </a:r>
                      <a:endParaRPr lang="ru-RU" sz="12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</a:pPr>
                      <a:r>
                        <a:rPr lang="ru-RU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Образ 2025</a:t>
                      </a:r>
                      <a:endParaRPr lang="ru-RU" sz="12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+mj-lt"/>
                        </a:rPr>
                        <a:t>Медиа, события</a:t>
                      </a:r>
                      <a:endParaRPr lang="ru-RU" sz="12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Создание сайта (групп </a:t>
                      </a:r>
                      <a:r>
                        <a:rPr lang="ru-RU" sz="1200" dirty="0" err="1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Вконтакте</a:t>
                      </a:r>
                      <a:r>
                        <a:rPr lang="ru-RU" sz="120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200" dirty="0" err="1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фейсбук</a:t>
                      </a:r>
                      <a:r>
                        <a:rPr lang="ru-RU" sz="120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аккаунт в </a:t>
                      </a:r>
                      <a:r>
                        <a:rPr lang="ru-RU" sz="1200" dirty="0" err="1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Инстаграмме</a:t>
                      </a:r>
                      <a:r>
                        <a:rPr lang="ru-RU" sz="120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 «Социальный </a:t>
                      </a:r>
                      <a:r>
                        <a:rPr lang="ru-RU" sz="1200" dirty="0" err="1" smtClean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календарь.Россия</a:t>
                      </a:r>
                      <a:r>
                        <a:rPr lang="ru-RU" sz="1200" dirty="0" smtClean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Проведение </a:t>
                      </a:r>
                      <a:r>
                        <a:rPr lang="ru-RU" sz="1200" b="1" dirty="0" smtClean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Всероссийского детского форума </a:t>
                      </a:r>
                      <a:r>
                        <a:rPr lang="ru-RU" sz="120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«Будущее строим вместе. Безопасное детство»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Создание обучающих комиксов по психологической, правовой, экономической грамотности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Выделение на всех телеканалах квоты для социальной рекламы, пропагандирующей здоровую семью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Объявлен </a:t>
                      </a:r>
                      <a:r>
                        <a:rPr lang="ru-RU" sz="1200" b="1" dirty="0" smtClean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Годом семьи</a:t>
                      </a:r>
                      <a:endParaRPr lang="ru-RU" sz="1200" b="1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 всей территории Российской Федерации, благодаря общественной и государственной поддержке, а также содействию СМИ вошли в моду благополучные семьи, процент которых с 2018 года вырос до 88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 марта 2025 года состоялся очередной Всероссийский форум «Образ будущего России», с применением технологий НАСК, на котором были определены приоритеты развития России в области образования, культуры </a:t>
                      </a:r>
                      <a:b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 молодежной политики на период до 2035 года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82" y="0"/>
            <a:ext cx="2100356" cy="1060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0902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/>
          <p:cNvSpPr txBox="1">
            <a:spLocks/>
          </p:cNvSpPr>
          <p:nvPr/>
        </p:nvSpPr>
        <p:spPr>
          <a:xfrm>
            <a:off x="2483768" y="349518"/>
            <a:ext cx="6537973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800" b="1" dirty="0">
                <a:solidFill>
                  <a:srgbClr val="E60000"/>
                </a:solidFill>
              </a:rPr>
              <a:t>СОДЕЙСТВУЯ БУДУЩЕМУ СЕМЬИ</a:t>
            </a:r>
          </a:p>
        </p:txBody>
      </p:sp>
      <p:sp>
        <p:nvSpPr>
          <p:cNvPr id="3" name="Rectangle 2"/>
          <p:cNvSpPr/>
          <p:nvPr/>
        </p:nvSpPr>
        <p:spPr>
          <a:xfrm>
            <a:off x="3347864" y="791598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+mj-lt"/>
              </a:rPr>
              <a:t>Дорожная карта</a:t>
            </a:r>
            <a:endParaRPr lang="ru-RU" sz="2400" b="1" dirty="0">
              <a:solidFill>
                <a:srgbClr val="002060"/>
              </a:solidFill>
              <a:latin typeface="+mj-lt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6990792"/>
              </p:ext>
            </p:extLst>
          </p:nvPr>
        </p:nvGraphicFramePr>
        <p:xfrm>
          <a:off x="323528" y="1446603"/>
          <a:ext cx="8640960" cy="37358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614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16024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94421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</a:pPr>
                      <a:r>
                        <a:rPr lang="ru-RU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Струны</a:t>
                      </a:r>
                      <a:endParaRPr lang="ru-RU" sz="12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</a:pPr>
                      <a:r>
                        <a:rPr lang="ru-RU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2018</a:t>
                      </a:r>
                      <a:endParaRPr lang="ru-RU" sz="12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</a:pPr>
                      <a:r>
                        <a:rPr lang="ru-RU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2020</a:t>
                      </a:r>
                      <a:endParaRPr lang="ru-RU" sz="12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</a:pPr>
                      <a:r>
                        <a:rPr lang="ru-RU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2023</a:t>
                      </a:r>
                      <a:endParaRPr lang="ru-RU" sz="12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</a:pPr>
                      <a:r>
                        <a:rPr lang="ru-RU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Образ 2025</a:t>
                      </a:r>
                      <a:endParaRPr lang="ru-RU" sz="12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НКО, государственные учреждения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Проведение региональных форумов по усовершенствованию программы первичной профилактики зависимости от </a:t>
                      </a:r>
                      <a:r>
                        <a:rPr lang="ru-RU" sz="1200" dirty="0" err="1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психоактивных</a:t>
                      </a:r>
                      <a:r>
                        <a:rPr lang="ru-RU" sz="12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веществ (ПАВ)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Проведение</a:t>
                      </a:r>
                      <a:r>
                        <a:rPr lang="ru-RU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и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нтернет-конференции «Сохранение родовой культуры семьи народов Евразии»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Внедрение новых практик и методик по первичной профилактике ПАВ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 каждом субъекте Российской Федерации открыты центры оказания межведомственной комплексной помощи семьям, воспитывающих детей с особенностями развития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Работают Всероссийские центры оказания бесплатных услуг отдыха и оздоровления детей из многодетных семей и детей с особенностями развития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 сравнению с 2015 годом на 80 % снизилось число семей, находящихся в социально опасном положении и только 5 % детей воспитываются в неполных семьях.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021" y="-848"/>
            <a:ext cx="2100356" cy="1060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056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/>
          <p:cNvSpPr txBox="1">
            <a:spLocks/>
          </p:cNvSpPr>
          <p:nvPr/>
        </p:nvSpPr>
        <p:spPr>
          <a:xfrm>
            <a:off x="2843808" y="130324"/>
            <a:ext cx="6537973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800" b="1" dirty="0" smtClean="0">
                <a:solidFill>
                  <a:srgbClr val="E60000"/>
                </a:solidFill>
              </a:rPr>
              <a:t>СОДЕЙСТВУЯ БУДУЩЕМУ СЕМЬИ</a:t>
            </a:r>
            <a:endParaRPr lang="ru-RU" sz="1800" b="1" dirty="0">
              <a:solidFill>
                <a:srgbClr val="E6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275856" y="472670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+mj-lt"/>
              </a:rPr>
              <a:t>ОБРАЗ БУДУЩЕГО</a:t>
            </a:r>
            <a:endParaRPr lang="ru-RU" b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95736" y="934335"/>
            <a:ext cx="6826245" cy="584775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>
                <a:latin typeface="Bookman Old Style" panose="02050604050505020204" pitchFamily="18" charset="0"/>
                <a:ea typeface="Batang" panose="02030600000101010101" pitchFamily="18" charset="-127"/>
                <a:cs typeface="Arial" panose="020B0604020202020204" pitchFamily="34" charset="0"/>
              </a:rPr>
              <a:t>Электронная газета «Счастливая Россия», </a:t>
            </a:r>
            <a:r>
              <a:rPr lang="ru-RU" b="1" dirty="0">
                <a:latin typeface="Bookman Old Style" panose="02050604050505020204" pitchFamily="18" charset="0"/>
                <a:ea typeface="Batang" panose="02030600000101010101" pitchFamily="18" charset="-127"/>
                <a:cs typeface="Arial" panose="020B0604020202020204" pitchFamily="34" charset="0"/>
              </a:rPr>
              <a:t>выпуск от 02.03.2025: </a:t>
            </a:r>
            <a:r>
              <a:rPr lang="ru-RU" sz="2000" i="1" u="sng" dirty="0" smtClean="0">
                <a:latin typeface="Bookman Old Style" panose="02050604050505020204" pitchFamily="18" charset="0"/>
                <a:ea typeface="Batang" panose="02030600000101010101" pitchFamily="18" charset="-127"/>
                <a:cs typeface="Arial" panose="020B0604020202020204" pitchFamily="34" charset="0"/>
              </a:rPr>
              <a:t>Федеральные </a:t>
            </a:r>
            <a:r>
              <a:rPr lang="ru-RU" sz="2000" i="1" u="sng" dirty="0">
                <a:latin typeface="Bookman Old Style" panose="02050604050505020204" pitchFamily="18" charset="0"/>
                <a:ea typeface="Batang" panose="02030600000101010101" pitchFamily="18" charset="-127"/>
                <a:cs typeface="Arial" panose="020B0604020202020204" pitchFamily="34" charset="0"/>
              </a:rPr>
              <a:t>новости</a:t>
            </a:r>
          </a:p>
          <a:p>
            <a:pPr algn="just"/>
            <a:r>
              <a:rPr lang="ru-RU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cs typeface="Arial" panose="020B0604020202020204" pitchFamily="34" charset="0"/>
              </a:rPr>
              <a:t> </a:t>
            </a:r>
          </a:p>
          <a:p>
            <a:pPr algn="just"/>
            <a:r>
              <a:rPr lang="ru-RU" sz="2000" u="sng" dirty="0" smtClean="0">
                <a:latin typeface="Bookman Old Style" panose="02050604050505020204" pitchFamily="18" charset="0"/>
                <a:ea typeface="Batang" panose="02030600000101010101" pitchFamily="18" charset="-127"/>
                <a:cs typeface="Arial" panose="020B0604020202020204" pitchFamily="34" charset="0"/>
              </a:rPr>
              <a:t>Верной дорогой идут российские семьи</a:t>
            </a:r>
            <a:endParaRPr lang="ru-RU" sz="2000" u="sng" dirty="0">
              <a:latin typeface="Bookman Old Style" panose="02050604050505020204" pitchFamily="18" charset="0"/>
              <a:ea typeface="Batang" panose="02030600000101010101" pitchFamily="18" charset="-127"/>
              <a:cs typeface="Arial" panose="020B0604020202020204" pitchFamily="34" charset="0"/>
            </a:endParaRPr>
          </a:p>
          <a:p>
            <a:pPr algn="just"/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  <a:cs typeface="Arial" panose="020B0604020202020204" pitchFamily="34" charset="0"/>
            </a:endParaRPr>
          </a:p>
          <a:p>
            <a:pPr algn="just"/>
            <a:r>
              <a:rPr lang="ru-RU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cs typeface="Arial" panose="020B0604020202020204" pitchFamily="34" charset="0"/>
              </a:rPr>
              <a:t> </a:t>
            </a:r>
            <a:r>
              <a:rPr lang="ru-RU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cs typeface="Arial" panose="020B0604020202020204" pitchFamily="34" charset="0"/>
              </a:rPr>
              <a:t>    </a:t>
            </a:r>
            <a:r>
              <a:rPr lang="ru-RU" sz="1600" dirty="0">
                <a:latin typeface="Bookman Old Style" panose="02050604050505020204" pitchFamily="18" charset="0"/>
                <a:ea typeface="Batang" panose="02030600000101010101" pitchFamily="18" charset="-127"/>
                <a:cs typeface="Arial" panose="020B0604020202020204" pitchFamily="34" charset="0"/>
              </a:rPr>
              <a:t>По всей стране для молодых и многодетных семей вводятся в эксплуатацию жилые кварталы по программе «Многодетная и молодежная ипотека». </a:t>
            </a:r>
          </a:p>
          <a:p>
            <a:pPr algn="just"/>
            <a:r>
              <a:rPr lang="ru-RU" sz="1600" dirty="0" smtClean="0">
                <a:latin typeface="Bookman Old Style" panose="02050604050505020204" pitchFamily="18" charset="0"/>
                <a:ea typeface="Batang" panose="02030600000101010101" pitchFamily="18" charset="-127"/>
                <a:cs typeface="Arial" panose="020B0604020202020204" pitchFamily="34" charset="0"/>
              </a:rPr>
              <a:t>     В южных регионах нашей страны уже </a:t>
            </a:r>
            <a:r>
              <a:rPr lang="ru-RU" sz="1600" dirty="0">
                <a:latin typeface="Bookman Old Style" panose="02050604050505020204" pitchFamily="18" charset="0"/>
                <a:ea typeface="Batang" panose="02030600000101010101" pitchFamily="18" charset="-127"/>
                <a:cs typeface="Arial" panose="020B0604020202020204" pitchFamily="34" charset="0"/>
              </a:rPr>
              <a:t>второй год </a:t>
            </a:r>
            <a:r>
              <a:rPr lang="ru-RU" sz="1600" dirty="0" smtClean="0">
                <a:latin typeface="Bookman Old Style" panose="02050604050505020204" pitchFamily="18" charset="0"/>
                <a:ea typeface="Batang" panose="02030600000101010101" pitchFamily="18" charset="-127"/>
                <a:cs typeface="Arial" panose="020B0604020202020204" pitchFamily="34" charset="0"/>
              </a:rPr>
              <a:t>работают Всероссийские </a:t>
            </a:r>
            <a:r>
              <a:rPr lang="ru-RU" sz="1600" dirty="0">
                <a:latin typeface="Bookman Old Style" panose="02050604050505020204" pitchFamily="18" charset="0"/>
                <a:ea typeface="Batang" panose="02030600000101010101" pitchFamily="18" charset="-127"/>
                <a:cs typeface="Arial" panose="020B0604020202020204" pitchFamily="34" charset="0"/>
              </a:rPr>
              <a:t>центры оказания бесплатных услуг отдыха и оздоровления детей </a:t>
            </a:r>
            <a:r>
              <a:rPr lang="ru-RU" sz="1600" dirty="0" smtClean="0">
                <a:latin typeface="Bookman Old Style" panose="02050604050505020204" pitchFamily="18" charset="0"/>
                <a:ea typeface="Batang" panose="02030600000101010101" pitchFamily="18" charset="-127"/>
                <a:cs typeface="Arial" panose="020B0604020202020204" pitchFamily="34" charset="0"/>
              </a:rPr>
              <a:t>для всех </a:t>
            </a:r>
            <a:r>
              <a:rPr lang="ru-RU" sz="1600" dirty="0">
                <a:latin typeface="Bookman Old Style" panose="02050604050505020204" pitchFamily="18" charset="0"/>
                <a:ea typeface="Batang" panose="02030600000101010101" pitchFamily="18" charset="-127"/>
                <a:cs typeface="Arial" panose="020B0604020202020204" pitchFamily="34" charset="0"/>
              </a:rPr>
              <a:t>многодетных </a:t>
            </a:r>
            <a:r>
              <a:rPr lang="ru-RU" sz="1600" dirty="0" smtClean="0">
                <a:latin typeface="Bookman Old Style" panose="02050604050505020204" pitchFamily="18" charset="0"/>
                <a:ea typeface="Batang" panose="02030600000101010101" pitchFamily="18" charset="-127"/>
                <a:cs typeface="Arial" panose="020B0604020202020204" pitchFamily="34" charset="0"/>
              </a:rPr>
              <a:t>семей и </a:t>
            </a:r>
            <a:r>
              <a:rPr lang="ru-RU" sz="1600" dirty="0">
                <a:latin typeface="Bookman Old Style" panose="02050604050505020204" pitchFamily="18" charset="0"/>
                <a:ea typeface="Batang" panose="02030600000101010101" pitchFamily="18" charset="-127"/>
                <a:cs typeface="Arial" panose="020B0604020202020204" pitchFamily="34" charset="0"/>
              </a:rPr>
              <a:t>детей с особенностями </a:t>
            </a:r>
            <a:r>
              <a:rPr lang="ru-RU" sz="1600" dirty="0" smtClean="0">
                <a:latin typeface="Bookman Old Style" panose="02050604050505020204" pitchFamily="18" charset="0"/>
                <a:ea typeface="Batang" panose="02030600000101010101" pitchFamily="18" charset="-127"/>
                <a:cs typeface="Arial" panose="020B0604020202020204" pitchFamily="34" charset="0"/>
              </a:rPr>
              <a:t>развития.</a:t>
            </a:r>
            <a:endParaRPr lang="ru-RU" sz="1600" dirty="0">
              <a:latin typeface="Bookman Old Style" panose="02050604050505020204" pitchFamily="18" charset="0"/>
              <a:ea typeface="Batang" panose="02030600000101010101" pitchFamily="18" charset="-127"/>
              <a:cs typeface="Arial" panose="020B0604020202020204" pitchFamily="34" charset="0"/>
            </a:endParaRPr>
          </a:p>
          <a:p>
            <a:pPr algn="just"/>
            <a:r>
              <a:rPr lang="ru-RU" sz="1600" dirty="0" smtClean="0">
                <a:latin typeface="Bookman Old Style" panose="02050604050505020204" pitchFamily="18" charset="0"/>
                <a:ea typeface="Batang" panose="02030600000101010101" pitchFamily="18" charset="-127"/>
                <a:cs typeface="Arial" panose="020B0604020202020204" pitchFamily="34" charset="0"/>
              </a:rPr>
              <a:t>Развивается семейное предпринимательство – одна из эффективных форм </a:t>
            </a:r>
            <a:r>
              <a:rPr lang="ru-RU" sz="1600" dirty="0" err="1" smtClean="0">
                <a:latin typeface="Bookman Old Style" panose="02050604050505020204" pitchFamily="18" charset="0"/>
                <a:ea typeface="Batang" panose="02030600000101010101" pitchFamily="18" charset="-127"/>
                <a:cs typeface="Arial" panose="020B0604020202020204" pitchFamily="34" charset="0"/>
              </a:rPr>
              <a:t>самозанятости</a:t>
            </a:r>
            <a:r>
              <a:rPr lang="ru-RU" sz="1600" dirty="0" smtClean="0">
                <a:latin typeface="Bookman Old Style" panose="02050604050505020204" pitchFamily="18" charset="0"/>
                <a:ea typeface="Batang" panose="02030600000101010101" pitchFamily="18" charset="-127"/>
                <a:cs typeface="Arial" panose="020B0604020202020204" pitchFamily="34" charset="0"/>
              </a:rPr>
              <a:t> многодетных семей.</a:t>
            </a:r>
          </a:p>
          <a:p>
            <a:pPr algn="just"/>
            <a:r>
              <a:rPr lang="ru-RU" sz="1600" dirty="0" smtClean="0">
                <a:latin typeface="Bookman Old Style" panose="02050604050505020204" pitchFamily="18" charset="0"/>
                <a:ea typeface="Batang" panose="02030600000101010101" pitchFamily="18" charset="-127"/>
                <a:cs typeface="Arial" panose="020B0604020202020204" pitchFamily="34" charset="0"/>
              </a:rPr>
              <a:t>     Благодаря </a:t>
            </a:r>
            <a:r>
              <a:rPr lang="ru-RU" sz="1600" dirty="0">
                <a:latin typeface="Bookman Old Style" panose="02050604050505020204" pitchFamily="18" charset="0"/>
                <a:ea typeface="Batang" panose="02030600000101010101" pitchFamily="18" charset="-127"/>
                <a:cs typeface="Arial" panose="020B0604020202020204" pitchFamily="34" charset="0"/>
              </a:rPr>
              <a:t>общественной и государственной </a:t>
            </a:r>
            <a:r>
              <a:rPr lang="ru-RU" sz="1600" dirty="0" smtClean="0">
                <a:latin typeface="Bookman Old Style" panose="02050604050505020204" pitchFamily="18" charset="0"/>
                <a:ea typeface="Batang" panose="02030600000101010101" pitchFamily="18" charset="-127"/>
                <a:cs typeface="Arial" panose="020B0604020202020204" pitchFamily="34" charset="0"/>
              </a:rPr>
              <a:t>поддержке, а также </a:t>
            </a:r>
            <a:r>
              <a:rPr lang="ru-RU" sz="1600" dirty="0">
                <a:latin typeface="Bookman Old Style" panose="02050604050505020204" pitchFamily="18" charset="0"/>
                <a:ea typeface="Batang" panose="02030600000101010101" pitchFamily="18" charset="-127"/>
                <a:cs typeface="Arial" panose="020B0604020202020204" pitchFamily="34" charset="0"/>
              </a:rPr>
              <a:t>содействию СМИ, </a:t>
            </a:r>
            <a:r>
              <a:rPr lang="ru-RU" sz="1600" dirty="0" smtClean="0">
                <a:latin typeface="Bookman Old Style" panose="02050604050505020204" pitchFamily="18" charset="0"/>
                <a:ea typeface="Batang" panose="02030600000101010101" pitchFamily="18" charset="-127"/>
                <a:cs typeface="Arial" panose="020B0604020202020204" pitchFamily="34" charset="0"/>
              </a:rPr>
              <a:t>вошли </a:t>
            </a:r>
            <a:r>
              <a:rPr lang="ru-RU" sz="1600" dirty="0">
                <a:latin typeface="Bookman Old Style" panose="02050604050505020204" pitchFamily="18" charset="0"/>
                <a:ea typeface="Batang" panose="02030600000101010101" pitchFamily="18" charset="-127"/>
                <a:cs typeface="Arial" panose="020B0604020202020204" pitchFamily="34" charset="0"/>
              </a:rPr>
              <a:t>в моду благополучные семьи, процент которых с 2018 года вырос до </a:t>
            </a:r>
            <a:r>
              <a:rPr lang="ru-RU" sz="1600" dirty="0" smtClean="0">
                <a:latin typeface="Bookman Old Style" panose="02050604050505020204" pitchFamily="18" charset="0"/>
                <a:ea typeface="Batang" panose="02030600000101010101" pitchFamily="18" charset="-127"/>
                <a:cs typeface="Arial" panose="020B0604020202020204" pitchFamily="34" charset="0"/>
              </a:rPr>
              <a:t>95 %, более половины из которых  многодетные!  </a:t>
            </a:r>
            <a:endParaRPr lang="ru-RU" sz="1600" dirty="0">
              <a:latin typeface="Bookman Old Style" panose="02050604050505020204" pitchFamily="18" charset="0"/>
              <a:ea typeface="Batang" panose="02030600000101010101" pitchFamily="18" charset="-127"/>
              <a:cs typeface="Arial" panose="020B0604020202020204" pitchFamily="34" charset="0"/>
            </a:endParaRPr>
          </a:p>
          <a:p>
            <a:pPr algn="just"/>
            <a:r>
              <a:rPr lang="ru-RU" sz="1600" dirty="0">
                <a:latin typeface="Bookman Old Style" panose="02050604050505020204" pitchFamily="18" charset="0"/>
                <a:ea typeface="Batang" panose="02030600000101010101" pitchFamily="18" charset="-127"/>
                <a:cs typeface="Arial" panose="020B0604020202020204" pitchFamily="34" charset="0"/>
              </a:rPr>
              <a:t>     2 </a:t>
            </a:r>
            <a:r>
              <a:rPr lang="ru-RU" sz="1600" dirty="0" smtClean="0">
                <a:latin typeface="Bookman Old Style" panose="02050604050505020204" pitchFamily="18" charset="0"/>
                <a:ea typeface="Batang" panose="02030600000101010101" pitchFamily="18" charset="-127"/>
                <a:cs typeface="Arial" panose="020B0604020202020204" pitchFamily="34" charset="0"/>
              </a:rPr>
              <a:t>марта 2025 </a:t>
            </a:r>
            <a:r>
              <a:rPr lang="ru-RU" sz="1600" dirty="0">
                <a:latin typeface="Bookman Old Style" panose="02050604050505020204" pitchFamily="18" charset="0"/>
                <a:ea typeface="Batang" panose="02030600000101010101" pitchFamily="18" charset="-127"/>
                <a:cs typeface="Arial" panose="020B0604020202020204" pitchFamily="34" charset="0"/>
              </a:rPr>
              <a:t>в </a:t>
            </a:r>
            <a:r>
              <a:rPr lang="ru-RU" sz="1600" dirty="0" smtClean="0">
                <a:latin typeface="Bookman Old Style" panose="02050604050505020204" pitchFamily="18" charset="0"/>
                <a:ea typeface="Batang" panose="02030600000101010101" pitchFamily="18" charset="-127"/>
                <a:cs typeface="Arial" panose="020B0604020202020204" pitchFamily="34" charset="0"/>
              </a:rPr>
              <a:t>Москве </a:t>
            </a:r>
            <a:r>
              <a:rPr lang="ru-RU" sz="1600" dirty="0">
                <a:latin typeface="Bookman Old Style" panose="02050604050505020204" pitchFamily="18" charset="0"/>
                <a:ea typeface="Batang" panose="02030600000101010101" pitchFamily="18" charset="-127"/>
                <a:cs typeface="Arial" panose="020B0604020202020204" pitchFamily="34" charset="0"/>
              </a:rPr>
              <a:t>прошел очередной </a:t>
            </a:r>
            <a:r>
              <a:rPr lang="ru-RU" sz="1600" dirty="0" smtClean="0">
                <a:latin typeface="Bookman Old Style" panose="02050604050505020204" pitchFamily="18" charset="0"/>
                <a:ea typeface="Batang" panose="02030600000101010101" pitchFamily="18" charset="-127"/>
                <a:cs typeface="Arial" panose="020B0604020202020204" pitchFamily="34" charset="0"/>
              </a:rPr>
              <a:t>Всероссийский форум </a:t>
            </a:r>
            <a:r>
              <a:rPr lang="ru-RU" sz="1600" dirty="0">
                <a:latin typeface="Bookman Old Style" panose="02050604050505020204" pitchFamily="18" charset="0"/>
                <a:ea typeface="Batang" panose="02030600000101010101" pitchFamily="18" charset="-127"/>
                <a:cs typeface="Arial" panose="020B0604020202020204" pitchFamily="34" charset="0"/>
              </a:rPr>
              <a:t>«Образ будущего России» с применением технологий НАСК, на котором были определены приоритеты </a:t>
            </a:r>
            <a:r>
              <a:rPr lang="ru-RU" sz="1600" dirty="0" smtClean="0">
                <a:latin typeface="Bookman Old Style" panose="02050604050505020204" pitchFamily="18" charset="0"/>
                <a:ea typeface="Batang" panose="02030600000101010101" pitchFamily="18" charset="-127"/>
                <a:cs typeface="Arial" panose="020B0604020202020204" pitchFamily="34" charset="0"/>
              </a:rPr>
              <a:t>государственного развития в </a:t>
            </a:r>
            <a:r>
              <a:rPr lang="ru-RU" sz="1600" dirty="0">
                <a:latin typeface="Bookman Old Style" panose="02050604050505020204" pitchFamily="18" charset="0"/>
                <a:ea typeface="Batang" panose="02030600000101010101" pitchFamily="18" charset="-127"/>
                <a:cs typeface="Arial" panose="020B0604020202020204" pitchFamily="34" charset="0"/>
              </a:rPr>
              <a:t>области образования, культуры и молодежной </a:t>
            </a:r>
            <a:r>
              <a:rPr lang="ru-RU" sz="1600" dirty="0" smtClean="0">
                <a:latin typeface="Bookman Old Style" panose="02050604050505020204" pitchFamily="18" charset="0"/>
                <a:ea typeface="Batang" panose="02030600000101010101" pitchFamily="18" charset="-127"/>
                <a:cs typeface="Arial" panose="020B0604020202020204" pitchFamily="34" charset="0"/>
              </a:rPr>
              <a:t>политики на </a:t>
            </a:r>
            <a:r>
              <a:rPr lang="ru-RU" sz="1600" dirty="0">
                <a:latin typeface="Bookman Old Style" panose="02050604050505020204" pitchFamily="18" charset="0"/>
                <a:ea typeface="Batang" panose="02030600000101010101" pitchFamily="18" charset="-127"/>
                <a:cs typeface="Arial" panose="020B0604020202020204" pitchFamily="34" charset="0"/>
              </a:rPr>
              <a:t>период до 2035 года</a:t>
            </a:r>
            <a:r>
              <a:rPr lang="ru-RU" sz="1600" dirty="0" smtClean="0">
                <a:latin typeface="Bookman Old Style" panose="02050604050505020204" pitchFamily="18" charset="0"/>
                <a:ea typeface="Batang" panose="02030600000101010101" pitchFamily="18" charset="-127"/>
                <a:cs typeface="Arial" panose="020B0604020202020204" pitchFamily="34" charset="0"/>
              </a:rPr>
              <a:t>.</a:t>
            </a:r>
            <a:endParaRPr lang="ru-RU" sz="1600" dirty="0">
              <a:latin typeface="Bookman Old Style" panose="02050604050505020204" pitchFamily="18" charset="0"/>
              <a:ea typeface="Batang" panose="02030600000101010101" pitchFamily="18" charset="-127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73" y="0"/>
            <a:ext cx="2100356" cy="106077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t="7586" r="26839" b="1"/>
          <a:stretch/>
        </p:blipFill>
        <p:spPr>
          <a:xfrm>
            <a:off x="1" y="1060772"/>
            <a:ext cx="2051720" cy="5797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7052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/>
          <p:cNvSpPr txBox="1">
            <a:spLocks/>
          </p:cNvSpPr>
          <p:nvPr/>
        </p:nvSpPr>
        <p:spPr>
          <a:xfrm>
            <a:off x="2915816" y="350366"/>
            <a:ext cx="6537973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800" b="1" dirty="0" smtClean="0">
                <a:solidFill>
                  <a:srgbClr val="E60000"/>
                </a:solidFill>
              </a:rPr>
              <a:t>СОДЕЙСТВУЯ БУДУЩЕМУ СЕМЬИ</a:t>
            </a:r>
            <a:endParaRPr lang="ru-RU" sz="1800" b="1" dirty="0">
              <a:solidFill>
                <a:srgbClr val="E600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373" y="0"/>
            <a:ext cx="2100356" cy="106077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36096" y="1700808"/>
            <a:ext cx="3255534" cy="4248472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2007347" y="1196752"/>
            <a:ext cx="36004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Солнечный круг,</a:t>
            </a:r>
          </a:p>
          <a:p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Небо вокруг –</a:t>
            </a:r>
          </a:p>
          <a:p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Это рисунок мальчишки.</a:t>
            </a:r>
          </a:p>
          <a:p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Нарисовал</a:t>
            </a:r>
          </a:p>
          <a:p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Он на листке</a:t>
            </a:r>
          </a:p>
          <a:p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И подписал в уголке:</a:t>
            </a:r>
          </a:p>
          <a:p>
            <a:endParaRPr lang="ru-RU" sz="20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Пусть всегда будет солнце,</a:t>
            </a:r>
          </a:p>
          <a:p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Пусть всегда будет небо,</a:t>
            </a:r>
          </a:p>
          <a:p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Пусть всегда будет </a:t>
            </a:r>
            <a:r>
              <a:rPr lang="ru-RU" sz="2000" b="1" dirty="0">
                <a:solidFill>
                  <a:srgbClr val="C00000"/>
                </a:solidFill>
              </a:rPr>
              <a:t>мама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,</a:t>
            </a:r>
          </a:p>
          <a:p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Пусть всегда буду я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</a:p>
          <a:p>
            <a:endParaRPr lang="ru-RU" sz="20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Пусть 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всегда будет солнце,</a:t>
            </a:r>
          </a:p>
          <a:p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Пусть всегда будет небо,</a:t>
            </a:r>
          </a:p>
          <a:p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Пусть всегда будет </a:t>
            </a:r>
            <a:r>
              <a:rPr lang="ru-RU" sz="2000" b="1" dirty="0" smtClean="0">
                <a:solidFill>
                  <a:srgbClr val="C00000"/>
                </a:solidFill>
              </a:rPr>
              <a:t>папа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,</a:t>
            </a:r>
            <a:endParaRPr lang="ru-RU" sz="20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Пусть всегда буду я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  <a:endParaRPr lang="ru-RU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6"/>
          <a:srcRect l="30050" t="8000" r="41600" b="9051"/>
          <a:stretch/>
        </p:blipFill>
        <p:spPr>
          <a:xfrm>
            <a:off x="35496" y="1057982"/>
            <a:ext cx="1944216" cy="5688632"/>
          </a:xfrm>
          <a:prstGeom prst="rect">
            <a:avLst/>
          </a:prstGeom>
        </p:spPr>
      </p:pic>
      <p:pic>
        <p:nvPicPr>
          <p:cNvPr id="3" name="Солнечный круг_минус_1 куплет_2 припева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316416" y="53038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367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/>
          <p:cNvSpPr txBox="1">
            <a:spLocks/>
          </p:cNvSpPr>
          <p:nvPr/>
        </p:nvSpPr>
        <p:spPr>
          <a:xfrm>
            <a:off x="1859876" y="459968"/>
            <a:ext cx="6537973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800" b="1" dirty="0">
                <a:solidFill>
                  <a:srgbClr val="E60000"/>
                </a:solidFill>
              </a:rPr>
              <a:t>СОДЕЙСТВУЯ БУДУЩЕМУ СЕМЬИ</a:t>
            </a:r>
          </a:p>
        </p:txBody>
      </p:sp>
      <p:sp>
        <p:nvSpPr>
          <p:cNvPr id="3" name="Rectangle 2"/>
          <p:cNvSpPr/>
          <p:nvPr/>
        </p:nvSpPr>
        <p:spPr>
          <a:xfrm>
            <a:off x="1979712" y="2717473"/>
            <a:ext cx="54726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+mj-lt"/>
              </a:rPr>
              <a:t>СПАСИБО ЗА ВНИМАНИЕ!</a:t>
            </a:r>
            <a:endParaRPr lang="ru-RU" sz="1400" b="1" dirty="0" smtClean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058648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1"/>
          <p:cNvSpPr/>
          <p:nvPr/>
        </p:nvSpPr>
        <p:spPr>
          <a:xfrm>
            <a:off x="899592" y="1027437"/>
            <a:ext cx="30069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ГЕОГРАФИЯ ФОРУМА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6" name="Title 3"/>
          <p:cNvSpPr txBox="1">
            <a:spLocks/>
          </p:cNvSpPr>
          <p:nvPr/>
        </p:nvSpPr>
        <p:spPr>
          <a:xfrm>
            <a:off x="3419872" y="332656"/>
            <a:ext cx="6537973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800" b="1" dirty="0" smtClean="0">
                <a:solidFill>
                  <a:srgbClr val="E60000"/>
                </a:solidFill>
              </a:rPr>
              <a:t>СОДЕЙСТВУЯ БУДУЩЕМУ СЕМЬИ</a:t>
            </a:r>
            <a:endParaRPr lang="ru-RU" sz="1800" b="1" dirty="0">
              <a:solidFill>
                <a:srgbClr val="E6000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73" y="-41190"/>
            <a:ext cx="2100356" cy="106077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571" y="1727987"/>
            <a:ext cx="8822747" cy="4686397"/>
          </a:xfrm>
          <a:prstGeom prst="rect">
            <a:avLst/>
          </a:prstGeom>
        </p:spPr>
      </p:pic>
      <p:sp>
        <p:nvSpPr>
          <p:cNvPr id="11" name="Овал 10"/>
          <p:cNvSpPr/>
          <p:nvPr/>
        </p:nvSpPr>
        <p:spPr>
          <a:xfrm>
            <a:off x="899592" y="2924944"/>
            <a:ext cx="72008" cy="72008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3808" y="4653136"/>
            <a:ext cx="91448" cy="97544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96136" y="5805264"/>
            <a:ext cx="91448" cy="97544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27784" y="4869160"/>
            <a:ext cx="91448" cy="97544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63688" y="4604364"/>
            <a:ext cx="91448" cy="97544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2103" y="4517185"/>
            <a:ext cx="91448" cy="97544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62573" y="4365104"/>
            <a:ext cx="91448" cy="97544"/>
          </a:xfrm>
          <a:prstGeom prst="rect">
            <a:avLst/>
          </a:prstGeom>
        </p:spPr>
      </p:pic>
      <p:sp>
        <p:nvSpPr>
          <p:cNvPr id="18" name="Овал 17"/>
          <p:cNvSpPr/>
          <p:nvPr/>
        </p:nvSpPr>
        <p:spPr>
          <a:xfrm>
            <a:off x="7956376" y="5373216"/>
            <a:ext cx="72008" cy="72008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3551" y="4966704"/>
            <a:ext cx="91448" cy="97544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027827" y="2924944"/>
            <a:ext cx="18159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Калининград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79607" y="4044544"/>
            <a:ext cx="18159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Ростов-на-Дону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128998" y="4998854"/>
            <a:ext cx="18159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Ставрополь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036989" y="4295987"/>
            <a:ext cx="18159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Ульяновск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015937" y="4547430"/>
            <a:ext cx="18159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Екатеринбург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790189" y="4891199"/>
            <a:ext cx="18159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Уфа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763930" y="5290918"/>
            <a:ext cx="18159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Улан-Удэ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328019" y="4963733"/>
            <a:ext cx="18159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Владивосток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719793" y="3504283"/>
            <a:ext cx="18159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МОСКВА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99359" y="3684382"/>
            <a:ext cx="191460" cy="204223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80673" y="3510503"/>
            <a:ext cx="1688524" cy="1570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14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2060848"/>
            <a:ext cx="4896544" cy="4479655"/>
          </a:xfrm>
          <a:prstGeom prst="rect">
            <a:avLst/>
          </a:prstGeom>
        </p:spPr>
      </p:pic>
      <p:sp>
        <p:nvSpPr>
          <p:cNvPr id="5" name="Title 3"/>
          <p:cNvSpPr txBox="1">
            <a:spLocks/>
          </p:cNvSpPr>
          <p:nvPr/>
        </p:nvSpPr>
        <p:spPr>
          <a:xfrm>
            <a:off x="2699792" y="188640"/>
            <a:ext cx="6537973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800" b="1" dirty="0" smtClean="0">
                <a:solidFill>
                  <a:srgbClr val="E60000"/>
                </a:solidFill>
              </a:rPr>
              <a:t>СОДЕЙСТВУЯ БУДУЩЕМУ СЕМЬИ</a:t>
            </a:r>
            <a:endParaRPr lang="ru-RU" sz="1800" b="1" dirty="0">
              <a:solidFill>
                <a:srgbClr val="E6000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0"/>
            <a:ext cx="2100356" cy="106077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95262" y="1772816"/>
            <a:ext cx="3945685" cy="262913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36096" y="4230342"/>
            <a:ext cx="3528392" cy="23535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899592" y="893526"/>
            <a:ext cx="81369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Стратегическая сессия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«Образ будущего социальной сферы России. Социальная поддержка и социальное обслуживание» </a:t>
            </a:r>
            <a:endParaRPr lang="ru-RU" b="1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Уральского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Федерального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округа 1-2 февраля 2018 года, г. Екатеринбург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470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9233885"/>
              </p:ext>
            </p:extLst>
          </p:nvPr>
        </p:nvGraphicFramePr>
        <p:xfrm>
          <a:off x="107505" y="1549357"/>
          <a:ext cx="8856982" cy="5162546"/>
        </p:xfrm>
        <a:graphic>
          <a:graphicData uri="http://schemas.openxmlformats.org/drawingml/2006/table">
            <a:tbl>
              <a:tblPr firstRow="1" bandRow="1"/>
              <a:tblGrid>
                <a:gridCol w="57606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20440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076510"/>
              </a:tblGrid>
              <a:tr h="395474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№</a:t>
                      </a:r>
                      <a:endParaRPr lang="ru-RU" sz="16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НОРМЫ</a:t>
                      </a:r>
                      <a:r>
                        <a:rPr lang="ru-RU" sz="1600" b="1" baseline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НАСТОЯЩЕГО</a:t>
                      </a:r>
                      <a:endParaRPr lang="ru-RU" sz="1600" b="1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НОРМЫ БУДУЩЕГО</a:t>
                      </a: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79216">
                <a:tc>
                  <a:txBody>
                    <a:bodyPr/>
                    <a:lstStyle/>
                    <a:p>
                      <a:pPr algn="ctr"/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1</a:t>
                      </a:r>
                      <a:endParaRPr lang="ru-RU" sz="1600" b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SimSun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Отсутствие доступного жилья для семей с детьми</a:t>
                      </a:r>
                      <a:endParaRPr lang="ru-RU" sz="1600" b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SimSun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Принятие государственной программы субсидирования жилья для молодых,</a:t>
                      </a:r>
                      <a:r>
                        <a:rPr lang="ru-RU" sz="1600" b="1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 многодетных семей</a:t>
                      </a:r>
                      <a:endParaRPr lang="ru-RU" sz="1600" b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SimSun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79216">
                <a:tc>
                  <a:txBody>
                    <a:bodyPr/>
                    <a:lstStyle/>
                    <a:p>
                      <a:pPr algn="ctr"/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2</a:t>
                      </a:r>
                      <a:endParaRPr lang="ru-RU" sz="1600" b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SimSun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Утрата семейных ценностей и традиций. Отсутствие </a:t>
                      </a:r>
                      <a:r>
                        <a:rPr lang="ru-RU" sz="16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ответственности у родителей за воспитание и формирование ценностей у детей, перекладывание ответственности на государственные </a:t>
                      </a:r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институты </a:t>
                      </a:r>
                    </a:p>
                  </a:txBody>
                  <a:tcPr marL="68580" marR="68580" marT="0" marB="0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У родителей сформировано принятие ответственности за будущее своей семьи</a:t>
                      </a:r>
                    </a:p>
                  </a:txBody>
                  <a:tcPr marL="68580" marR="68580" marT="0" marB="0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79216">
                <a:tc>
                  <a:txBody>
                    <a:bodyPr/>
                    <a:lstStyle/>
                    <a:p>
                      <a:pPr algn="ctr"/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3</a:t>
                      </a:r>
                      <a:endParaRPr lang="ru-RU" sz="1600" b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SimSun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Невысокий уровень жизни семей</a:t>
                      </a:r>
                      <a:endParaRPr lang="ru-RU" sz="1600" b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SimSun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Уверенность в стабильном и обеспеченном «завтра»</a:t>
                      </a:r>
                      <a:endParaRPr lang="ru-RU" sz="1600" b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SimSun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79216">
                <a:tc>
                  <a:txBody>
                    <a:bodyPr/>
                    <a:lstStyle/>
                    <a:p>
                      <a:pPr algn="ctr"/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4</a:t>
                      </a:r>
                      <a:endParaRPr lang="ru-RU" sz="1600" b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SimSun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Потребительское отношение в обществе, сформированное предоставляемым пакетом мер социальной поддержки</a:t>
                      </a:r>
                      <a:endParaRPr lang="ru-RU" sz="1600" b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SimSun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Работают</a:t>
                      </a:r>
                      <a:r>
                        <a:rPr lang="ru-RU" sz="1600" b="1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 «социальные лифты». Сформированы условия для самореализации каждого члена семьи</a:t>
                      </a:r>
                      <a:endParaRPr lang="ru-RU" sz="1600" b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SimSun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79216">
                <a:tc>
                  <a:txBody>
                    <a:bodyPr/>
                    <a:lstStyle/>
                    <a:p>
                      <a:pPr algn="ctr"/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5</a:t>
                      </a:r>
                      <a:endParaRPr lang="ru-RU" sz="1600" b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SimSun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Отсутствие мотивации к созданию семьи, особенно многодетной</a:t>
                      </a:r>
                      <a:endParaRPr lang="ru-RU" sz="1600" b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SimSun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Законодательное закрепление и стимулирование создания семьи</a:t>
                      </a:r>
                      <a:endParaRPr lang="ru-RU" sz="1600" b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SimSun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5" name="Прямоугольник 1"/>
          <p:cNvSpPr/>
          <p:nvPr/>
        </p:nvSpPr>
        <p:spPr>
          <a:xfrm>
            <a:off x="899592" y="1027437"/>
            <a:ext cx="31659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НОРМЫ НАСТОЯЩЕГО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6" name="Title 3"/>
          <p:cNvSpPr txBox="1">
            <a:spLocks/>
          </p:cNvSpPr>
          <p:nvPr/>
        </p:nvSpPr>
        <p:spPr>
          <a:xfrm>
            <a:off x="3419872" y="332656"/>
            <a:ext cx="6537973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800" b="1" dirty="0" smtClean="0">
                <a:solidFill>
                  <a:srgbClr val="E60000"/>
                </a:solidFill>
              </a:rPr>
              <a:t>СОДЕЙСТВУЯ БУДУЩЕМУ СЕМЬИ</a:t>
            </a:r>
            <a:endParaRPr lang="ru-RU" sz="1800" b="1" dirty="0">
              <a:solidFill>
                <a:srgbClr val="E6000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73" y="0"/>
            <a:ext cx="2100356" cy="1060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0250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1"/>
          <p:cNvSpPr/>
          <p:nvPr/>
        </p:nvSpPr>
        <p:spPr>
          <a:xfrm>
            <a:off x="2119312" y="856879"/>
            <a:ext cx="291336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БАРЬЕРЫ ПЕРЕХОДА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5" name="Title 3"/>
          <p:cNvSpPr txBox="1">
            <a:spLocks/>
          </p:cNvSpPr>
          <p:nvPr/>
        </p:nvSpPr>
        <p:spPr>
          <a:xfrm>
            <a:off x="2987824" y="285511"/>
            <a:ext cx="6537973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800" b="1" dirty="0" smtClean="0">
                <a:solidFill>
                  <a:srgbClr val="E60000"/>
                </a:solidFill>
              </a:rPr>
              <a:t>СОДЕЙСТВУЯ БУДУЩЕМУ СЕМЬИ</a:t>
            </a:r>
            <a:endParaRPr lang="ru-RU" sz="1800" b="1" dirty="0">
              <a:solidFill>
                <a:srgbClr val="E60000"/>
              </a:solidFill>
            </a:endParaRPr>
          </a:p>
        </p:txBody>
      </p:sp>
      <p:graphicFrame>
        <p:nvGraphicFramePr>
          <p:cNvPr id="8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7354312"/>
              </p:ext>
            </p:extLst>
          </p:nvPr>
        </p:nvGraphicFramePr>
        <p:xfrm>
          <a:off x="107505" y="1334302"/>
          <a:ext cx="8856983" cy="5450450"/>
        </p:xfrm>
        <a:graphic>
          <a:graphicData uri="http://schemas.openxmlformats.org/drawingml/2006/table">
            <a:tbl>
              <a:tblPr firstRow="1" bandRow="1"/>
              <a:tblGrid>
                <a:gridCol w="86409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66429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32859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8883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№ НОРМЫ</a:t>
                      </a:r>
                    </a:p>
                  </a:txBody>
                  <a:tcPr marL="68580" marR="68580" marT="34290" marB="3429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НОРМЫ</a:t>
                      </a:r>
                      <a:r>
                        <a:rPr lang="ru-RU" sz="1400" b="1" baseline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БУДУЩЕГО </a:t>
                      </a:r>
                      <a:endParaRPr lang="ru-RU" sz="1400" b="1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БАРЬЕРЫ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955150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Принятие государственной программы субсидирования жилья для молодых,</a:t>
                      </a:r>
                      <a:r>
                        <a:rPr lang="ru-RU" sz="1800" b="1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 многодетных семей</a:t>
                      </a:r>
                      <a:endParaRPr lang="ru-RU" sz="1800" b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SimSu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1. Отсутствие </a:t>
                      </a:r>
                      <a:r>
                        <a:rPr lang="ru-RU" sz="1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адекватного финансирования госпрограмм предоставления социального </a:t>
                      </a: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жилья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2. Отсутствие семейных общежитий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3. Отсутствие </a:t>
                      </a:r>
                      <a:r>
                        <a:rPr lang="ru-RU" sz="1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мотивации </a:t>
                      </a: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стимулирования для </a:t>
                      </a:r>
                      <a:r>
                        <a:rPr lang="ru-RU" sz="1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благотворителей, меценатов, </a:t>
                      </a: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инвесторов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SimSun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4</a:t>
                      </a: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. Экономическая </a:t>
                      </a:r>
                      <a:r>
                        <a:rPr lang="ru-RU" sz="1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несостоятельность </a:t>
                      </a: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семьи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SimSun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5</a:t>
                      </a: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. Экономические </a:t>
                      </a:r>
                      <a:r>
                        <a:rPr lang="ru-RU" sz="1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барьеры: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- доходы семей;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- доходы бюджетов,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- отсутствие государственного </a:t>
                      </a: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приоритета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SimSun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6</a:t>
                      </a: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. Отсутствие </a:t>
                      </a:r>
                      <a:r>
                        <a:rPr lang="ru-RU" sz="1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ипотеки, беспроцентной ссуды (высокие ставки кредитов) на строительство домохозяйства для </a:t>
                      </a: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семьи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SimSun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56" y="36187"/>
            <a:ext cx="2100356" cy="1060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1217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1"/>
          <p:cNvSpPr/>
          <p:nvPr/>
        </p:nvSpPr>
        <p:spPr>
          <a:xfrm>
            <a:off x="2483768" y="829939"/>
            <a:ext cx="291336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БАРЬЕРЫ ПЕРЕХОДА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5" name="Title 3"/>
          <p:cNvSpPr txBox="1">
            <a:spLocks/>
          </p:cNvSpPr>
          <p:nvPr/>
        </p:nvSpPr>
        <p:spPr>
          <a:xfrm>
            <a:off x="2411760" y="242806"/>
            <a:ext cx="6537973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800" b="1" dirty="0" smtClean="0">
                <a:solidFill>
                  <a:srgbClr val="E60000"/>
                </a:solidFill>
              </a:rPr>
              <a:t>СОДЕЙСТВУЯ БУДУЩЕМУ СЕМЬИ</a:t>
            </a:r>
            <a:endParaRPr lang="ru-RU" sz="1800" b="1" dirty="0">
              <a:solidFill>
                <a:srgbClr val="E60000"/>
              </a:solidFill>
            </a:endParaRPr>
          </a:p>
        </p:txBody>
      </p:sp>
      <p:graphicFrame>
        <p:nvGraphicFramePr>
          <p:cNvPr id="8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5407227"/>
              </p:ext>
            </p:extLst>
          </p:nvPr>
        </p:nvGraphicFramePr>
        <p:xfrm>
          <a:off x="323528" y="1412776"/>
          <a:ext cx="8712968" cy="5323332"/>
        </p:xfrm>
        <a:graphic>
          <a:graphicData uri="http://schemas.openxmlformats.org/drawingml/2006/table">
            <a:tbl>
              <a:tblPr firstRow="1" bandRow="1"/>
              <a:tblGrid>
                <a:gridCol w="100811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23224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47260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№ НОРМЫ</a:t>
                      </a:r>
                    </a:p>
                  </a:txBody>
                  <a:tcPr marL="68580" marR="68580" marT="34290" marB="3429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НОРМЫ</a:t>
                      </a:r>
                      <a:r>
                        <a:rPr lang="ru-RU" sz="1600" b="1" baseline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БУДУЩЕГО </a:t>
                      </a:r>
                      <a:endParaRPr lang="ru-RU" sz="1600" b="1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БАРЬЕРЫ</a:t>
                      </a:r>
                      <a:endParaRPr lang="ru-RU" sz="16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573621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Сформировано принятие ответственности за будущее своей семьи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1. Поддержка </a:t>
                      </a:r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государством социального </a:t>
                      </a: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иждивенчества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2. Отсутствие </a:t>
                      </a:r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у членов семьи знаний и умений брать </a:t>
                      </a: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на </a:t>
                      </a:r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себя ответственность за будущее семьи. Отсутствие </a:t>
                      </a: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личностно образующих</a:t>
                      </a:r>
                      <a:r>
                        <a:rPr lang="ru-RU" sz="16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ценностей</a:t>
                      </a:r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. Не сформировано понятие ценности традиционной семьи, этапов ее развития и поддержки на государственном </a:t>
                      </a: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уровне;</a:t>
                      </a:r>
                      <a:r>
                        <a:rPr lang="ru-RU" sz="16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 л</a:t>
                      </a: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ичностная незрелость супругов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3. Отсутствие </a:t>
                      </a:r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структуры по внедрению </a:t>
                      </a: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лучших практик профилактики семейного</a:t>
                      </a:r>
                      <a:r>
                        <a:rPr lang="ru-RU" sz="16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 неблагополучия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4. Н</a:t>
                      </a: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еадекватная </a:t>
                      </a:r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информационная политика в отношении семей со стороны СМИ, умышленное смещение акцентов на ответственность </a:t>
                      </a: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государства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5. Отсутствие в школьной программе предмета «Этика и психология семейной жизни»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SimSun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73" y="0"/>
            <a:ext cx="2100356" cy="1060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1217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1"/>
          <p:cNvSpPr/>
          <p:nvPr/>
        </p:nvSpPr>
        <p:spPr>
          <a:xfrm>
            <a:off x="2572297" y="1311503"/>
            <a:ext cx="291336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БАРЬЕРЫ ПЕРЕХОДА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5" name="Title 3"/>
          <p:cNvSpPr txBox="1">
            <a:spLocks/>
          </p:cNvSpPr>
          <p:nvPr/>
        </p:nvSpPr>
        <p:spPr>
          <a:xfrm>
            <a:off x="2572297" y="260648"/>
            <a:ext cx="6537973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800" b="1" dirty="0" smtClean="0">
                <a:solidFill>
                  <a:srgbClr val="E60000"/>
                </a:solidFill>
              </a:rPr>
              <a:t>СОДЕЙСТВУЯ БУДУЩЕМУ СЕМЬИ</a:t>
            </a:r>
            <a:endParaRPr lang="ru-RU" sz="1800" b="1" dirty="0">
              <a:solidFill>
                <a:srgbClr val="E60000"/>
              </a:solidFill>
            </a:endParaRPr>
          </a:p>
        </p:txBody>
      </p:sp>
      <p:graphicFrame>
        <p:nvGraphicFramePr>
          <p:cNvPr id="8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7872153"/>
              </p:ext>
            </p:extLst>
          </p:nvPr>
        </p:nvGraphicFramePr>
        <p:xfrm>
          <a:off x="251520" y="2060848"/>
          <a:ext cx="8712968" cy="3649980"/>
        </p:xfrm>
        <a:graphic>
          <a:graphicData uri="http://schemas.openxmlformats.org/drawingml/2006/table">
            <a:tbl>
              <a:tblPr firstRow="1" bandRow="1"/>
              <a:tblGrid>
                <a:gridCol w="91278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25556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54461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9547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№ НОРМЫ</a:t>
                      </a:r>
                    </a:p>
                  </a:txBody>
                  <a:tcPr marL="68580" marR="68580" marT="34290" marB="3429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НОРМЫ</a:t>
                      </a:r>
                      <a:r>
                        <a:rPr lang="ru-RU" sz="1400" b="1" baseline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БУДУЩЕГО </a:t>
                      </a:r>
                      <a:endParaRPr lang="ru-RU" sz="1400" b="1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БАРЬЕРЫ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37648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ru-RU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Уверенность в стабильном и обеспеченном «завтра»</a:t>
                      </a:r>
                      <a:endParaRPr lang="ru-RU" sz="1800" b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SimSu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1. Отсутствие экономической стабильности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2. Отсутствие рабочих мест в отдаленных от центра территориях, </a:t>
                      </a:r>
                      <a:r>
                        <a:rPr lang="ru-RU" sz="18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отсутствие системы планирования потребности трудовых ресурсов, непрестижность рабочих профессий,</a:t>
                      </a: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усложненное первое трудоустройство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3.</a:t>
                      </a:r>
                      <a:r>
                        <a:rPr lang="ru-RU" sz="18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Препятствия для развития бизнеса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4. Жилищная проблема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5. Невысокая заработная плата</a:t>
                      </a:r>
                      <a:endParaRPr lang="ru-RU" sz="18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Arial" panose="020B0604020202020204" pitchFamily="34" charset="0"/>
                        <a:ea typeface="SimSun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38" y="0"/>
            <a:ext cx="2100356" cy="1060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1217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1"/>
          <p:cNvSpPr/>
          <p:nvPr/>
        </p:nvSpPr>
        <p:spPr>
          <a:xfrm>
            <a:off x="2267744" y="829939"/>
            <a:ext cx="291336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БАРЬЕРЫ ПЕРЕХОДА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5" name="Title 3"/>
          <p:cNvSpPr txBox="1">
            <a:spLocks/>
          </p:cNvSpPr>
          <p:nvPr/>
        </p:nvSpPr>
        <p:spPr>
          <a:xfrm>
            <a:off x="2267744" y="324234"/>
            <a:ext cx="6537973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800" b="1" dirty="0" smtClean="0">
                <a:solidFill>
                  <a:srgbClr val="E60000"/>
                </a:solidFill>
              </a:rPr>
              <a:t>СОДЕЙСТВУЯ БУДУЩЕМУ СЕМЬИ</a:t>
            </a:r>
            <a:endParaRPr lang="ru-RU" sz="1800" b="1" dirty="0">
              <a:solidFill>
                <a:srgbClr val="E60000"/>
              </a:solidFill>
            </a:endParaRPr>
          </a:p>
        </p:txBody>
      </p:sp>
      <p:graphicFrame>
        <p:nvGraphicFramePr>
          <p:cNvPr id="8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9747281"/>
              </p:ext>
            </p:extLst>
          </p:nvPr>
        </p:nvGraphicFramePr>
        <p:xfrm>
          <a:off x="179512" y="1376771"/>
          <a:ext cx="8784976" cy="5341620"/>
        </p:xfrm>
        <a:graphic>
          <a:graphicData uri="http://schemas.openxmlformats.org/drawingml/2006/table">
            <a:tbl>
              <a:tblPr firstRow="1" bandRow="1"/>
              <a:tblGrid>
                <a:gridCol w="92033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96810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89654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9547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№ НОРМЫ</a:t>
                      </a:r>
                    </a:p>
                  </a:txBody>
                  <a:tcPr marL="68580" marR="68580" marT="34290" marB="3429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НОРМЫ</a:t>
                      </a:r>
                      <a:r>
                        <a:rPr lang="ru-RU" sz="1200" b="1" baseline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БУДУЩЕГО </a:t>
                      </a:r>
                      <a:endParaRPr lang="ru-RU" sz="1200" b="1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БАРЬЕРЫ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37648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Работают</a:t>
                      </a:r>
                      <a:r>
                        <a:rPr lang="ru-RU" sz="2000" b="1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 «социальные лифты». Сформированы условия для самореализации каждого члена семьи</a:t>
                      </a:r>
                      <a:endParaRPr lang="ru-RU" sz="2000" b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SimSu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1. Общественное сознание нацелено на получение льготы, а не на поддержку инициативы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2. Меры социальной поддержки оказываются без учета качества жизни семьи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3.</a:t>
                      </a:r>
                      <a:r>
                        <a:rPr lang="ru-RU" sz="20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 Отсутствие поддержки благополучных семей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4. Недостаточное вовлечение некоммерческого сектора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5. Невысокий уровень профессиональной подготовки специалистов по данному направлению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SimSun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73" y="0"/>
            <a:ext cx="2100356" cy="1060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5450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1"/>
          <p:cNvSpPr/>
          <p:nvPr/>
        </p:nvSpPr>
        <p:spPr>
          <a:xfrm>
            <a:off x="2442904" y="1329978"/>
            <a:ext cx="291336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БАРЬЕРЫ ПЕРЕХОДА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5" name="Title 3"/>
          <p:cNvSpPr txBox="1">
            <a:spLocks/>
          </p:cNvSpPr>
          <p:nvPr/>
        </p:nvSpPr>
        <p:spPr>
          <a:xfrm>
            <a:off x="2460051" y="350366"/>
            <a:ext cx="6537973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800" b="1" dirty="0" smtClean="0">
                <a:solidFill>
                  <a:srgbClr val="E60000"/>
                </a:solidFill>
              </a:rPr>
              <a:t>СОДЕЙСТВУЯ БУДУЩЕМУ СЕМЬИ</a:t>
            </a:r>
            <a:endParaRPr lang="ru-RU" sz="1800" b="1" dirty="0">
              <a:solidFill>
                <a:srgbClr val="E60000"/>
              </a:solidFill>
            </a:endParaRPr>
          </a:p>
        </p:txBody>
      </p:sp>
      <p:graphicFrame>
        <p:nvGraphicFramePr>
          <p:cNvPr id="8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0538431"/>
              </p:ext>
            </p:extLst>
          </p:nvPr>
        </p:nvGraphicFramePr>
        <p:xfrm>
          <a:off x="251520" y="2060848"/>
          <a:ext cx="8712968" cy="3939540"/>
        </p:xfrm>
        <a:graphic>
          <a:graphicData uri="http://schemas.openxmlformats.org/drawingml/2006/table">
            <a:tbl>
              <a:tblPr firstRow="1" bandRow="1"/>
              <a:tblGrid>
                <a:gridCol w="91278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19166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60851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9547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№ НОРМЫ</a:t>
                      </a:r>
                    </a:p>
                  </a:txBody>
                  <a:tcPr marL="68580" marR="68580" marT="34290" marB="3429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НОРМЫ</a:t>
                      </a:r>
                      <a:r>
                        <a:rPr lang="ru-RU" sz="1200" b="1" baseline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БУДУЩЕГО </a:t>
                      </a:r>
                      <a:endParaRPr lang="ru-RU" sz="1200" b="1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БАРЬЕРЫ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37648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Законодательное закрепление и стимулирование создания семьи</a:t>
                      </a:r>
                      <a:endParaRPr lang="ru-RU" sz="2000" b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SimSu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1. Отсутствие нормативной правовой базы по системе массовой пропаганды семейных ценностей и достижений семьи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2. Отсутствие политической воли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3. </a:t>
                      </a:r>
                      <a:r>
                        <a:rPr lang="ru-RU" sz="20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Стимулирование рождения первого ребенка женщинами в возрасте 20-25 лет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4. Развитие института «гражданского брака»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SimSun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73" y="0"/>
            <a:ext cx="2100356" cy="1060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1977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7056</TotalTime>
  <Words>1509</Words>
  <Application>Microsoft Office PowerPoint</Application>
  <PresentationFormat>Экран (4:3)</PresentationFormat>
  <Paragraphs>256</Paragraphs>
  <Slides>19</Slides>
  <Notes>1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8" baseType="lpstr">
      <vt:lpstr>Batang</vt:lpstr>
      <vt:lpstr>SimSun</vt:lpstr>
      <vt:lpstr>Arial</vt:lpstr>
      <vt:lpstr>Arial Black</vt:lpstr>
      <vt:lpstr>Bookman Old Style</vt:lpstr>
      <vt:lpstr>Calibri</vt:lpstr>
      <vt:lpstr>Narkisim</vt:lpstr>
      <vt:lpstr>Times New Roman</vt:lpstr>
      <vt:lpstr>Office Theme</vt:lpstr>
      <vt:lpstr>СТРАТЕГИЧЕСКАЯ СЕССИЯ «Образ будущего социальной сферы России. Социальная поддержка»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Kristina</dc:creator>
  <cp:lastModifiedBy>Герасимова Елена Александровна</cp:lastModifiedBy>
  <cp:revision>140</cp:revision>
  <cp:lastPrinted>2018-02-28T06:06:55Z</cp:lastPrinted>
  <dcterms:created xsi:type="dcterms:W3CDTF">2017-10-22T11:39:11Z</dcterms:created>
  <dcterms:modified xsi:type="dcterms:W3CDTF">2018-02-28T10:49:38Z</dcterms:modified>
</cp:coreProperties>
</file>