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79" r:id="rId7"/>
    <p:sldId id="260" r:id="rId8"/>
    <p:sldId id="261" r:id="rId9"/>
    <p:sldId id="280" r:id="rId10"/>
    <p:sldId id="281" r:id="rId11"/>
    <p:sldId id="262" r:id="rId12"/>
    <p:sldId id="266" r:id="rId13"/>
    <p:sldId id="282" r:id="rId14"/>
    <p:sldId id="276" r:id="rId15"/>
    <p:sldId id="267" r:id="rId16"/>
    <p:sldId id="277" r:id="rId17"/>
    <p:sldId id="268" r:id="rId18"/>
    <p:sldId id="270" r:id="rId19"/>
    <p:sldId id="271" r:id="rId20"/>
    <p:sldId id="272" r:id="rId21"/>
    <p:sldId id="283" r:id="rId22"/>
    <p:sldId id="274" r:id="rId23"/>
    <p:sldId id="273" r:id="rId24"/>
    <p:sldId id="278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660"/>
  </p:normalViewPr>
  <p:slideViewPr>
    <p:cSldViewPr>
      <p:cViewPr>
        <p:scale>
          <a:sx n="80" d="100"/>
          <a:sy n="80" d="100"/>
        </p:scale>
        <p:origin x="-105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19172" y="754380"/>
            <a:ext cx="2377440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82667" y="754380"/>
            <a:ext cx="428243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905755" y="754380"/>
            <a:ext cx="2584704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6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6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E6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29944" y="372236"/>
            <a:ext cx="6484111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E6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77271"/>
            <a:ext cx="9144000" cy="864235"/>
          </a:xfrm>
          <a:custGeom>
            <a:avLst/>
            <a:gdLst/>
            <a:ahLst/>
            <a:cxnLst/>
            <a:rect l="l" t="t" r="r" b="b"/>
            <a:pathLst>
              <a:path w="9144000" h="864234">
                <a:moveTo>
                  <a:pt x="0" y="864095"/>
                </a:moveTo>
                <a:lnTo>
                  <a:pt x="9144000" y="864095"/>
                </a:lnTo>
                <a:lnTo>
                  <a:pt x="9144000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24711"/>
            <a:ext cx="9144000" cy="2016760"/>
          </a:xfrm>
          <a:custGeom>
            <a:avLst/>
            <a:gdLst/>
            <a:ahLst/>
            <a:cxnLst/>
            <a:rect l="l" t="t" r="r" b="b"/>
            <a:pathLst>
              <a:path w="9144000" h="2016760">
                <a:moveTo>
                  <a:pt x="0" y="2016252"/>
                </a:moveTo>
                <a:lnTo>
                  <a:pt x="9144000" y="2016252"/>
                </a:lnTo>
                <a:lnTo>
                  <a:pt x="9144000" y="0"/>
                </a:lnTo>
                <a:lnTo>
                  <a:pt x="0" y="0"/>
                </a:lnTo>
                <a:lnTo>
                  <a:pt x="0" y="2016252"/>
                </a:lnTo>
                <a:close/>
              </a:path>
            </a:pathLst>
          </a:custGeom>
          <a:solidFill>
            <a:srgbClr val="E6D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78573" y="110159"/>
            <a:ext cx="598576" cy="683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85159" y="5991250"/>
            <a:ext cx="1899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1800" dirty="0" err="1" smtClean="0">
                <a:latin typeface="Trebuchet MS"/>
                <a:cs typeface="Trebuchet MS"/>
              </a:rPr>
              <a:t>г.Москва</a:t>
            </a:r>
            <a:endParaRPr sz="1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lang="ru-RU" sz="1800" dirty="0" smtClean="0">
                <a:latin typeface="Trebuchet MS"/>
                <a:cs typeface="Trebuchet MS"/>
              </a:rPr>
              <a:t>01-02 Марта 2018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5335" y="205143"/>
            <a:ext cx="607796" cy="506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0990" y="192697"/>
            <a:ext cx="1872233" cy="51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1741" y="0"/>
            <a:ext cx="1515490" cy="826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64098" y="162979"/>
            <a:ext cx="820851" cy="576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9255" y="108140"/>
            <a:ext cx="568261" cy="5682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07767" y="110172"/>
            <a:ext cx="799724" cy="585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77125" y="205155"/>
            <a:ext cx="1072883" cy="4452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61705" y="108140"/>
            <a:ext cx="503897" cy="7019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19855" y="185432"/>
            <a:ext cx="710577" cy="4441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08647" y="3267188"/>
            <a:ext cx="7888605" cy="83676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50825" algn="ctr">
              <a:lnSpc>
                <a:spcPct val="100000"/>
              </a:lnSpc>
            </a:pPr>
            <a:r>
              <a:rPr sz="2400" b="1" spc="-210" dirty="0" smtClean="0">
                <a:solidFill>
                  <a:srgbClr val="E60000"/>
                </a:solidFill>
                <a:latin typeface="Arial"/>
                <a:cs typeface="Arial"/>
              </a:rPr>
              <a:t>«</a:t>
            </a:r>
            <a:r>
              <a:rPr sz="2400" b="1" spc="-210" dirty="0">
                <a:solidFill>
                  <a:srgbClr val="E60000"/>
                </a:solidFill>
                <a:latin typeface="Arial"/>
                <a:cs typeface="Arial"/>
              </a:rPr>
              <a:t>Социальный </a:t>
            </a:r>
            <a:r>
              <a:rPr sz="2400" b="1" spc="-160" dirty="0">
                <a:solidFill>
                  <a:srgbClr val="E60000"/>
                </a:solidFill>
                <a:latin typeface="Arial"/>
                <a:cs typeface="Arial"/>
              </a:rPr>
              <a:t>работник</a:t>
            </a:r>
            <a:r>
              <a:rPr sz="2400" b="1" spc="-55" dirty="0">
                <a:solidFill>
                  <a:srgbClr val="E60000"/>
                </a:solidFill>
                <a:latin typeface="Arial"/>
                <a:cs typeface="Arial"/>
              </a:rPr>
              <a:t> </a:t>
            </a:r>
            <a:r>
              <a:rPr sz="2400" b="1" spc="-175" dirty="0">
                <a:solidFill>
                  <a:srgbClr val="E60000"/>
                </a:solidFill>
                <a:latin typeface="Arial"/>
                <a:cs typeface="Arial"/>
              </a:rPr>
              <a:t>будущего»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934" y="1447800"/>
            <a:ext cx="4670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Всероссийский Социальный Форум «Будущее»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944" y="372236"/>
            <a:ext cx="6484111" cy="830997"/>
          </a:xfrm>
        </p:spPr>
        <p:txBody>
          <a:bodyPr/>
          <a:lstStyle/>
          <a:p>
            <a:pPr algn="ctr"/>
            <a:r>
              <a:rPr lang="ru-RU" dirty="0" smtClean="0"/>
              <a:t>Социальная сплочённость </a:t>
            </a:r>
            <a:br>
              <a:rPr lang="ru-RU" dirty="0" smtClean="0"/>
            </a:br>
            <a:r>
              <a:rPr lang="ru-RU" dirty="0" smtClean="0"/>
              <a:t>– основа профессионального мировоззрения социального работника будущего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4698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Социальная сплочённость </a:t>
            </a:r>
            <a:r>
              <a:rPr lang="ru-RU" dirty="0" smtClean="0"/>
              <a:t>– система межличностных, межгрупповых, межведомственных отношений в регионе, основанная на осознании их участниками общности идеологии, интересов, ценностей и жизненных смыслов, принципов взаимной поддержки, лояльности и сотрудничества в достижении позитивных общественно значимых целей.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4206240" cy="443198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Ульяновская область стала первым регионом развивающим социальную сплочённость в сфере социальной работы и в обществе в целом.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 регионе действует Концепция развития социальной сплочённости общества в Ульяновской области на период до 2030 года, положения прошли всероссийскую проверку </a:t>
            </a:r>
            <a:r>
              <a:rPr lang="ru-RU" dirty="0">
                <a:solidFill>
                  <a:srgbClr val="002060"/>
                </a:solidFill>
              </a:rPr>
              <a:t>на четвёртом </a:t>
            </a:r>
            <a:r>
              <a:rPr lang="ru-RU" dirty="0" smtClean="0">
                <a:solidFill>
                  <a:srgbClr val="002060"/>
                </a:solidFill>
              </a:rPr>
              <a:t>Международном социально-трудовом </a:t>
            </a:r>
            <a:r>
              <a:rPr lang="ru-RU" dirty="0">
                <a:solidFill>
                  <a:srgbClr val="002060"/>
                </a:solidFill>
              </a:rPr>
              <a:t>форум «Социальная сплочённость. Открытое общество. Равные возможности</a:t>
            </a:r>
            <a:r>
              <a:rPr lang="ru-RU" dirty="0" smtClean="0">
                <a:solidFill>
                  <a:srgbClr val="002060"/>
                </a:solidFill>
              </a:rPr>
              <a:t>» (25 </a:t>
            </a:r>
            <a:r>
              <a:rPr lang="ru-RU" dirty="0">
                <a:solidFill>
                  <a:srgbClr val="002060"/>
                </a:solidFill>
              </a:rPr>
              <a:t>-26 октября </a:t>
            </a:r>
            <a:r>
              <a:rPr lang="ru-RU" dirty="0" smtClean="0">
                <a:solidFill>
                  <a:srgbClr val="002060"/>
                </a:solidFill>
              </a:rPr>
              <a:t>2017 г.), где был дан старт Всероссийскому социальному форуму «Будущее». 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D:\Контроль\флешка\МАКЕТ 3\соц сфера лого_утв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4709706"/>
            <a:ext cx="2590800" cy="178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1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8055" y="1397508"/>
            <a:ext cx="1182624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53333" y="606678"/>
            <a:ext cx="3521075" cy="1156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155" dirty="0" smtClean="0">
                <a:solidFill>
                  <a:srgbClr val="E60000"/>
                </a:solidFill>
                <a:latin typeface="Arial"/>
                <a:cs typeface="Arial"/>
              </a:rPr>
              <a:t>«</a:t>
            </a:r>
            <a:r>
              <a:rPr sz="1800" b="1" spc="-155" dirty="0">
                <a:solidFill>
                  <a:srgbClr val="E60000"/>
                </a:solidFill>
                <a:latin typeface="Arial"/>
                <a:cs typeface="Arial"/>
              </a:rPr>
              <a:t>Социальный </a:t>
            </a:r>
            <a:r>
              <a:rPr sz="1800" b="1" spc="-120" dirty="0">
                <a:solidFill>
                  <a:srgbClr val="E60000"/>
                </a:solidFill>
                <a:latin typeface="Arial"/>
                <a:cs typeface="Arial"/>
              </a:rPr>
              <a:t>работник</a:t>
            </a:r>
            <a:r>
              <a:rPr sz="1800" b="1" spc="-95" dirty="0">
                <a:solidFill>
                  <a:srgbClr val="E60000"/>
                </a:solidFill>
                <a:latin typeface="Arial"/>
                <a:cs typeface="Arial"/>
              </a:rPr>
              <a:t> </a:t>
            </a:r>
            <a:r>
              <a:rPr sz="1800" b="1" spc="-135" dirty="0" err="1">
                <a:solidFill>
                  <a:srgbClr val="E60000"/>
                </a:solidFill>
                <a:latin typeface="Arial"/>
                <a:cs typeface="Arial"/>
              </a:rPr>
              <a:t>будущего</a:t>
            </a:r>
            <a:r>
              <a:rPr sz="1800" b="1" spc="-135" dirty="0" smtClean="0">
                <a:solidFill>
                  <a:srgbClr val="E60000"/>
                </a:solidFill>
                <a:latin typeface="Arial"/>
                <a:cs typeface="Arial"/>
              </a:rPr>
              <a:t>»</a:t>
            </a:r>
            <a:endParaRPr lang="ru-RU" sz="1800" b="1" spc="-135" dirty="0" smtClean="0">
              <a:solidFill>
                <a:srgbClr val="E600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45720" algn="ctr">
              <a:lnSpc>
                <a:spcPct val="100000"/>
              </a:lnSpc>
              <a:spcBef>
                <a:spcPts val="5"/>
              </a:spcBef>
            </a:pPr>
            <a:r>
              <a:rPr sz="1800" b="1" spc="-195" dirty="0">
                <a:solidFill>
                  <a:srgbClr val="0F243E"/>
                </a:solidFill>
                <a:latin typeface="Arial"/>
                <a:cs typeface="Arial"/>
              </a:rPr>
              <a:t>МИССИЯ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9223" y="2238629"/>
          <a:ext cx="7992745" cy="404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92745"/>
              </a:tblGrid>
              <a:tr h="852805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20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МИССИЯ</a:t>
                      </a:r>
                      <a:r>
                        <a:rPr sz="20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ОБЩАЯ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3188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1397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2000" spc="-5" dirty="0" smtClean="0">
                          <a:latin typeface="Times New Roman"/>
                          <a:cs typeface="Times New Roman"/>
                        </a:rPr>
                        <a:t>Создание к 2025 году новой системы формирования и развития компетенций социальных работников, отвечающих современным запросам общества и задачам реализации стратегии социально-экономического развития России с использованием политических, профессиональных и общественных ресурсов страны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7479" y="749808"/>
            <a:ext cx="2132075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5611" y="749808"/>
            <a:ext cx="384048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7532" y="749808"/>
            <a:ext cx="1103376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44242" y="146684"/>
            <a:ext cx="3521075" cy="946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1" spc="-155" dirty="0" smtClean="0">
              <a:solidFill>
                <a:srgbClr val="E600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155" dirty="0" smtClean="0">
                <a:solidFill>
                  <a:srgbClr val="E60000"/>
                </a:solidFill>
                <a:latin typeface="Arial"/>
                <a:cs typeface="Arial"/>
              </a:rPr>
              <a:t>«</a:t>
            </a:r>
            <a:r>
              <a:rPr sz="1800" b="1" spc="-155" dirty="0">
                <a:solidFill>
                  <a:srgbClr val="E60000"/>
                </a:solidFill>
                <a:latin typeface="Arial"/>
                <a:cs typeface="Arial"/>
              </a:rPr>
              <a:t>Социальный </a:t>
            </a:r>
            <a:r>
              <a:rPr sz="1800" b="1" spc="-120" dirty="0">
                <a:solidFill>
                  <a:srgbClr val="E60000"/>
                </a:solidFill>
                <a:latin typeface="Arial"/>
                <a:cs typeface="Arial"/>
              </a:rPr>
              <a:t>работник</a:t>
            </a:r>
            <a:r>
              <a:rPr sz="1800" b="1" spc="-95" dirty="0">
                <a:solidFill>
                  <a:srgbClr val="E600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E60000"/>
                </a:solidFill>
                <a:latin typeface="Arial"/>
                <a:cs typeface="Arial"/>
              </a:rPr>
              <a:t>будущего»</a:t>
            </a:r>
            <a:endParaRPr sz="18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820"/>
              </a:spcBef>
            </a:pPr>
            <a:r>
              <a:rPr sz="1800" b="1" spc="-260" dirty="0">
                <a:solidFill>
                  <a:srgbClr val="0F243E"/>
                </a:solidFill>
                <a:latin typeface="Arial"/>
                <a:cs typeface="Arial"/>
              </a:rPr>
              <a:t>ОБРАЗ </a:t>
            </a:r>
            <a:r>
              <a:rPr sz="1800" b="1" spc="-229" dirty="0">
                <a:solidFill>
                  <a:srgbClr val="0F243E"/>
                </a:solidFill>
                <a:latin typeface="Arial"/>
                <a:cs typeface="Arial"/>
              </a:rPr>
              <a:t>БУДУЩЕГО </a:t>
            </a:r>
            <a:r>
              <a:rPr sz="1800" b="1" spc="-110" dirty="0">
                <a:solidFill>
                  <a:srgbClr val="0F243E"/>
                </a:solidFill>
                <a:latin typeface="Trebuchet MS"/>
                <a:cs typeface="Trebuchet MS"/>
              </a:rPr>
              <a:t>-</a:t>
            </a:r>
            <a:r>
              <a:rPr sz="1800" b="1" spc="-370" dirty="0">
                <a:solidFill>
                  <a:srgbClr val="0F243E"/>
                </a:solidFill>
                <a:latin typeface="Trebuchet MS"/>
                <a:cs typeface="Trebuchet MS"/>
              </a:rPr>
              <a:t> </a:t>
            </a:r>
            <a:r>
              <a:rPr sz="1800" b="1" spc="-235" dirty="0">
                <a:solidFill>
                  <a:srgbClr val="0F243E"/>
                </a:solidFill>
                <a:latin typeface="Arial"/>
                <a:cs typeface="Arial"/>
              </a:rPr>
              <a:t>СБОРКА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542609"/>
              </p:ext>
            </p:extLst>
          </p:nvPr>
        </p:nvGraphicFramePr>
        <p:xfrm>
          <a:off x="533196" y="1261999"/>
          <a:ext cx="8136890" cy="5405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6890"/>
              </a:tblGrid>
              <a:tr h="2651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300355" indent="-286385" algn="just">
                        <a:lnSpc>
                          <a:spcPct val="100000"/>
                        </a:lnSpc>
                        <a:buFont typeface="Wingdings"/>
                        <a:buChar char=""/>
                        <a:tabLst>
                          <a:tab pos="300990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Социальный работник – 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специалист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социальных </a:t>
                      </a:r>
                      <a:r>
                        <a:rPr sz="16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коммуникаций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, высокообразованный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человек,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имеющий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специальные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профессиональные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навыки, человеческие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качества,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умеющий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взаимодействовать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 различными органами власти, с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высокой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нравственной и 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четкой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жизненной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позицией, являющийся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одной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из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ключевых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сил в 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государстве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способный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качественно повысить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уровень жизни граждан в</a:t>
                      </a:r>
                      <a:r>
                        <a:rPr sz="1600" spc="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 smtClean="0">
                          <a:latin typeface="Times New Roman"/>
                          <a:cs typeface="Times New Roman"/>
                        </a:rPr>
                        <a:t>РФ</a:t>
                      </a:r>
                      <a:r>
                        <a:rPr lang="ru-RU" sz="1600" spc="-15" dirty="0" smtClean="0">
                          <a:latin typeface="Times New Roman"/>
                          <a:cs typeface="Times New Roman"/>
                        </a:rPr>
                        <a:t>, а также увеличить продолжительность жизни населения нашей страны</a:t>
                      </a:r>
                      <a:r>
                        <a:rPr sz="1600" spc="-15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00355" indent="-286385" algn="just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"/>
                        <a:tabLst>
                          <a:tab pos="300990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Социальный работник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будущего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- человек,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эффективно использующий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электронно-  цифровые технологии, применяющий в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своей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работе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специальную 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робототехнику,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помощника.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00355" indent="-286385">
                        <a:lnSpc>
                          <a:spcPct val="100000"/>
                        </a:lnSpc>
                        <a:buFont typeface="Wingdings"/>
                        <a:buChar char=""/>
                        <a:tabLst>
                          <a:tab pos="300990" algn="l"/>
                        </a:tabLst>
                      </a:pP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Умело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использующий нормативно-правовые документы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16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полномочий.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300355" indent="-286385">
                        <a:lnSpc>
                          <a:spcPts val="1850"/>
                        </a:lnSpc>
                        <a:buFont typeface="Wingdings"/>
                        <a:buChar char=""/>
                        <a:tabLst>
                          <a:tab pos="300990" algn="l"/>
                        </a:tabLst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Имеющий служебное удостоверение, 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форму,</a:t>
                      </a:r>
                      <a:r>
                        <a:rPr sz="16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эмблему.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300355" indent="-286385">
                        <a:lnSpc>
                          <a:spcPct val="100000"/>
                        </a:lnSpc>
                        <a:spcBef>
                          <a:spcPts val="575"/>
                        </a:spcBef>
                        <a:buFont typeface="Wingdings"/>
                        <a:buChar char=""/>
                        <a:tabLst>
                          <a:tab pos="300990" algn="l"/>
                          <a:tab pos="1760220" algn="l"/>
                          <a:tab pos="2680970" algn="l"/>
                          <a:tab pos="3760470" algn="l"/>
                          <a:tab pos="4384040" algn="l"/>
                          <a:tab pos="5452110" algn="l"/>
                          <a:tab pos="5853430" algn="l"/>
                          <a:tab pos="6802755" algn="l"/>
                          <a:tab pos="7042150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я	б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льш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м	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м	с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ди	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ле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,	е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	д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ер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ие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м	и	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ерж</a:t>
                      </a:r>
                      <a:r>
                        <a:rPr sz="1600" spc="-8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й, 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благодаря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своей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результативной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деятельности.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30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300355" indent="-286385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Wingdings"/>
                        <a:buChar char=""/>
                        <a:tabLst>
                          <a:tab pos="300990" algn="l"/>
                          <a:tab pos="1833245" algn="l"/>
                          <a:tab pos="2266950" algn="l"/>
                          <a:tab pos="4836160" algn="l"/>
                          <a:tab pos="6717665" algn="l"/>
                          <a:tab pos="7162165" algn="l"/>
                        </a:tabLst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ре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йся	к	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со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ше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,	</a:t>
                      </a:r>
                      <a:r>
                        <a:rPr sz="1600" spc="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ооб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ю	и	</a:t>
                      </a: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spc="-10" dirty="0" err="1" smtClean="0">
                          <a:latin typeface="Times New Roman"/>
                          <a:cs typeface="Times New Roman"/>
                        </a:rPr>
                        <a:t>олу</a:t>
                      </a:r>
                      <a:r>
                        <a:rPr sz="1600" dirty="0" err="1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600" spc="5" dirty="0" err="1" smtClean="0">
                          <a:latin typeface="Times New Roman"/>
                          <a:cs typeface="Times New Roman"/>
                        </a:rPr>
                        <a:t>ени</a:t>
                      </a:r>
                      <a:r>
                        <a:rPr sz="1600" dirty="0" err="1" smtClean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err="1" smtClean="0">
                          <a:latin typeface="Times New Roman"/>
                          <a:cs typeface="Times New Roman"/>
                        </a:rPr>
                        <a:t>дополнительных</a:t>
                      </a:r>
                      <a:r>
                        <a:rPr sz="16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профессиональных</a:t>
                      </a:r>
                      <a:r>
                        <a:rPr sz="16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компетенций.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300355" indent="-286385" algn="just">
                        <a:lnSpc>
                          <a:spcPct val="100000"/>
                        </a:lnSpc>
                        <a:spcBef>
                          <a:spcPts val="835"/>
                        </a:spcBef>
                        <a:buFont typeface="Wingdings"/>
                        <a:buChar char=""/>
                        <a:tabLst>
                          <a:tab pos="300990" algn="l"/>
                        </a:tabLst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Входящий</a:t>
                      </a:r>
                      <a:r>
                        <a:rPr sz="1600" spc="3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состав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координационных советов, рабочих групп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 других органов  общественно-некоммерческих, предпринимательских и конфессиональных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объединений,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для решения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вопросов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связанных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 повышением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уровня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жизни</a:t>
                      </a:r>
                      <a:r>
                        <a:rPr sz="1600" spc="20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граждан.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300355" indent="-286385">
                        <a:lnSpc>
                          <a:spcPct val="100000"/>
                        </a:lnSpc>
                        <a:spcBef>
                          <a:spcPts val="580"/>
                        </a:spcBef>
                        <a:buFont typeface="Wingdings"/>
                        <a:buChar char=""/>
                        <a:tabLst>
                          <a:tab pos="300990" algn="l"/>
                          <a:tab pos="2564130" algn="l"/>
                          <a:tab pos="3722370" algn="l"/>
                          <a:tab pos="4906645" algn="l"/>
                          <a:tab pos="5790565" algn="l"/>
                          <a:tab pos="7069455" algn="l"/>
                          <a:tab pos="8029575" algn="l"/>
                        </a:tabLst>
                      </a:pPr>
                      <a:r>
                        <a:rPr sz="1600" spc="-8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spc="5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обн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й	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ец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ст	со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циа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й	с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бы,	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ти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ски	грам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н	и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является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активным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деятелем общественно –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политической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жизни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своего</a:t>
                      </a:r>
                      <a:r>
                        <a:rPr sz="1600" spc="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региона.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36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944" y="372236"/>
            <a:ext cx="6484111" cy="276999"/>
          </a:xfrm>
        </p:spPr>
        <p:txBody>
          <a:bodyPr/>
          <a:lstStyle/>
          <a:p>
            <a:r>
              <a:rPr lang="ru-RU" dirty="0" smtClean="0"/>
              <a:t>Портрет компетенций социального работника будущего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43198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/>
              <a:t>Знание законодательства в социальной сфере, знание системы государственного и муниципального управления;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Умение идентифицировать социальные риски и определять их источники;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Умение выявлять социальные дефициты и причины их возникновения;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Развитые коммуникационные способности, способности переговорщика, медиатора;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Навыки разработки и управления социальными проектами и программами;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8598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dirty="0"/>
              <a:t>Лидерские качества, способность формировать межведомственные и </a:t>
            </a:r>
            <a:r>
              <a:rPr lang="ru-RU" dirty="0" err="1"/>
              <a:t>межсекторальные</a:t>
            </a:r>
            <a:r>
              <a:rPr lang="ru-RU" dirty="0"/>
              <a:t> </a:t>
            </a:r>
            <a:r>
              <a:rPr lang="ru-RU" dirty="0" smtClean="0"/>
              <a:t>команды;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Стрессоустойчивость и </a:t>
            </a:r>
            <a:r>
              <a:rPr lang="ru-RU" dirty="0" smtClean="0"/>
              <a:t>дружелюбность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Нацеленность на решение и </a:t>
            </a:r>
            <a:r>
              <a:rPr lang="ru-RU" dirty="0" smtClean="0"/>
              <a:t>результат;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Умение анализировать эффективность принимаемых мер и разрабатывать корректирующие действия;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Умение управлять изменениями, адаптивность;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Склонность к самосовершенствованию и саморазвитию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460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5535" y="1203960"/>
            <a:ext cx="3669791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7361" y="337820"/>
            <a:ext cx="3612515" cy="1228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algn="ctr">
              <a:lnSpc>
                <a:spcPct val="100000"/>
              </a:lnSpc>
            </a:pPr>
            <a:endParaRPr lang="ru-RU" sz="1800" b="1" spc="-155" dirty="0" smtClean="0">
              <a:solidFill>
                <a:srgbClr val="E60000"/>
              </a:solidFill>
              <a:latin typeface="Arial"/>
              <a:cs typeface="Arial"/>
            </a:endParaRPr>
          </a:p>
          <a:p>
            <a:pPr marL="90805" algn="ctr">
              <a:lnSpc>
                <a:spcPct val="100000"/>
              </a:lnSpc>
            </a:pPr>
            <a:r>
              <a:rPr sz="1800" b="1" spc="-155" dirty="0" smtClean="0">
                <a:solidFill>
                  <a:srgbClr val="E60000"/>
                </a:solidFill>
                <a:latin typeface="Arial"/>
                <a:cs typeface="Arial"/>
              </a:rPr>
              <a:t>«</a:t>
            </a:r>
            <a:r>
              <a:rPr sz="1800" b="1" spc="-155" dirty="0">
                <a:solidFill>
                  <a:srgbClr val="E60000"/>
                </a:solidFill>
                <a:latin typeface="Arial"/>
                <a:cs typeface="Arial"/>
              </a:rPr>
              <a:t>Социальный </a:t>
            </a:r>
            <a:r>
              <a:rPr sz="1800" b="1" spc="-120" dirty="0">
                <a:solidFill>
                  <a:srgbClr val="E60000"/>
                </a:solidFill>
                <a:latin typeface="Arial"/>
                <a:cs typeface="Arial"/>
              </a:rPr>
              <a:t>работник</a:t>
            </a:r>
            <a:r>
              <a:rPr sz="1800" b="1" spc="-95" dirty="0">
                <a:solidFill>
                  <a:srgbClr val="E600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E60000"/>
                </a:solidFill>
                <a:latin typeface="Arial"/>
                <a:cs typeface="Arial"/>
              </a:rPr>
              <a:t>будущего»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10" dirty="0" smtClean="0">
                <a:solidFill>
                  <a:srgbClr val="0F243E"/>
                </a:solidFill>
                <a:latin typeface="Arial"/>
                <a:cs typeface="Arial"/>
              </a:rPr>
              <a:t>РЕЙТИНГ </a:t>
            </a:r>
            <a:r>
              <a:rPr sz="1800" b="1" spc="-204" dirty="0">
                <a:solidFill>
                  <a:srgbClr val="0F243E"/>
                </a:solidFill>
                <a:latin typeface="Arial"/>
                <a:cs typeface="Arial"/>
              </a:rPr>
              <a:t>ПРОЕКТОВ,</a:t>
            </a:r>
            <a:r>
              <a:rPr sz="1800" b="1" spc="-28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0F243E"/>
                </a:solidFill>
                <a:latin typeface="Arial"/>
                <a:cs typeface="Arial"/>
              </a:rPr>
              <a:t>ИНИЦИАТИВ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7555"/>
              </p:ext>
            </p:extLst>
          </p:nvPr>
        </p:nvGraphicFramePr>
        <p:xfrm>
          <a:off x="609600" y="1763522"/>
          <a:ext cx="8077200" cy="4275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77200"/>
              </a:tblGrid>
              <a:tr h="333594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1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ПРОЕКТ</a:t>
                      </a:r>
                      <a:r>
                        <a:rPr lang="ru-RU" sz="1200" b="1" spc="-1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b="1" spc="-1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-8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ИНИЦИАТИВ</a:t>
                      </a:r>
                      <a:r>
                        <a:rPr lang="ru-RU" sz="1200" b="1" spc="-1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69884">
                <a:tc>
                  <a:txBody>
                    <a:bodyPr/>
                    <a:lstStyle/>
                    <a:p>
                      <a:pPr marL="9779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«Международная школа социальной работы - филиал Глобального института социальной работы». </a:t>
                      </a: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новой системы</a:t>
                      </a:r>
                      <a:r>
                        <a:rPr lang="ru-RU" sz="1400" spc="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многоступенчатого </a:t>
                      </a: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 социального работника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15657">
                <a:tc>
                  <a:txBody>
                    <a:bodyPr/>
                    <a:lstStyle/>
                    <a:p>
                      <a:pPr marL="9779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«Стандартизация услуг и сервисов в учреждениях социальной защиты и социального обслуживания». Модель поведения сотрудников, требования к помещениям, организация рабочего места, поведение при общении с клиентами и др.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CF4"/>
                    </a:solidFill>
                  </a:tcPr>
                </a:tc>
              </a:tr>
              <a:tr h="515092">
                <a:tc>
                  <a:txBody>
                    <a:bodyPr/>
                    <a:lstStyle/>
                    <a:p>
                      <a:pPr marL="9779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«Забота».  Оказание помощи гражданам, находящимся в трудной жизненной ситуации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261674">
                <a:tc>
                  <a:txBody>
                    <a:bodyPr/>
                    <a:lstStyle/>
                    <a:p>
                      <a:pPr marL="9779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«Добрый дом». Внедрение новых технологий в реабилитации лиц с ограниченными возможностями здоровья в учреждениях социального обслуживания</a:t>
                      </a:r>
                      <a:endParaRPr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15092">
                <a:tc>
                  <a:txBody>
                    <a:bodyPr/>
                    <a:lstStyle/>
                    <a:p>
                      <a:pPr marL="9779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«За активное долголетие». Изучение коммуникационных технологий в работе с населением для трансляции передовых идей, информации, общения и преемственности в условиях Центров активного долголетия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1509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«Нам важен каждый ребенок». Повышение качества реабилитационной работы с семьями группы риска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15092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«Неделя социальных инициатив». Продвижение идей и ценностей  социальной сплоченности, добровольчества и благотворительности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7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5535" y="1203960"/>
            <a:ext cx="3669791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7361" y="337820"/>
            <a:ext cx="3612515" cy="1228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algn="ctr">
              <a:lnSpc>
                <a:spcPct val="100000"/>
              </a:lnSpc>
            </a:pPr>
            <a:endParaRPr lang="ru-RU" sz="1800" b="1" spc="-155" dirty="0" smtClean="0">
              <a:solidFill>
                <a:srgbClr val="E60000"/>
              </a:solidFill>
              <a:latin typeface="Arial"/>
              <a:cs typeface="Arial"/>
            </a:endParaRPr>
          </a:p>
          <a:p>
            <a:pPr marL="90805" algn="ctr">
              <a:lnSpc>
                <a:spcPct val="100000"/>
              </a:lnSpc>
            </a:pPr>
            <a:r>
              <a:rPr sz="1800" b="1" spc="-155" dirty="0" smtClean="0">
                <a:solidFill>
                  <a:srgbClr val="E60000"/>
                </a:solidFill>
                <a:latin typeface="Arial"/>
                <a:cs typeface="Arial"/>
              </a:rPr>
              <a:t>«</a:t>
            </a:r>
            <a:r>
              <a:rPr sz="1800" b="1" spc="-155" dirty="0">
                <a:solidFill>
                  <a:srgbClr val="E60000"/>
                </a:solidFill>
                <a:latin typeface="Arial"/>
                <a:cs typeface="Arial"/>
              </a:rPr>
              <a:t>Социальный </a:t>
            </a:r>
            <a:r>
              <a:rPr sz="1800" b="1" spc="-120" dirty="0">
                <a:solidFill>
                  <a:srgbClr val="E60000"/>
                </a:solidFill>
                <a:latin typeface="Arial"/>
                <a:cs typeface="Arial"/>
              </a:rPr>
              <a:t>работник</a:t>
            </a:r>
            <a:r>
              <a:rPr sz="1800" b="1" spc="-95" dirty="0">
                <a:solidFill>
                  <a:srgbClr val="E600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E60000"/>
                </a:solidFill>
                <a:latin typeface="Arial"/>
                <a:cs typeface="Arial"/>
              </a:rPr>
              <a:t>будущего»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10" dirty="0">
                <a:solidFill>
                  <a:srgbClr val="0F243E"/>
                </a:solidFill>
                <a:latin typeface="Arial"/>
                <a:cs typeface="Arial"/>
              </a:rPr>
              <a:t>РЕЙТИНГ </a:t>
            </a:r>
            <a:r>
              <a:rPr sz="1800" b="1" spc="-204" dirty="0">
                <a:solidFill>
                  <a:srgbClr val="0F243E"/>
                </a:solidFill>
                <a:latin typeface="Arial"/>
                <a:cs typeface="Arial"/>
              </a:rPr>
              <a:t>ПРОЕКТОВ,</a:t>
            </a:r>
            <a:r>
              <a:rPr sz="1800" b="1" spc="-28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0F243E"/>
                </a:solidFill>
                <a:latin typeface="Arial"/>
                <a:cs typeface="Arial"/>
              </a:rPr>
              <a:t>ИНИЦИАТИВ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30311"/>
              </p:ext>
            </p:extLst>
          </p:nvPr>
        </p:nvGraphicFramePr>
        <p:xfrm>
          <a:off x="762000" y="1763522"/>
          <a:ext cx="8001000" cy="4811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1000"/>
              </a:tblGrid>
              <a:tr h="37465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1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ПРОЕКТ</a:t>
                      </a:r>
                      <a:r>
                        <a:rPr lang="ru-RU" sz="1200" b="1" spc="-1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b="1" spc="-1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-8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ИНИЦИАТИВ</a:t>
                      </a:r>
                      <a:r>
                        <a:rPr lang="ru-RU" sz="1200" b="1" spc="-1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387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ИНИЦИАТИВЫ</a:t>
                      </a:r>
                      <a:endParaRPr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Комитету Совета Федерации Федерального Собрания Российской Федерации по социальной политике рассмотреть предложение рабочей группы «Социальный работник будущего» по разработке регламента социального сопровождения с внесением соответствующих изменений в Федеральный закон «Об основах социального обслуживания граждан в Российской Федерации»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Агентству стратегических инициатив провести Всероссийскую онлайн-встречу с представителями социальных предпринимателей  по вопросам взаимодействия с работниками социальной сферы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Правительству Ульяновской области совместно с Общероссийской общественной организации «Союз социальных педагогов и социальных работников» при поддержке Социальной платформы партии «ЕДИНАЯ РОССИЯ» запустить  цикл телепередач о социальных работниках в Российской Федерации </a:t>
                      </a:r>
                    </a:p>
                    <a:p>
                      <a:pPr marL="9779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Социальной платформе партии «ЕДИНАЯ РОССИЯ» выйти с инициативой создания Открытой межведомственной рабочей группы для выработки и применения лучших практик социальной работы с участием представителей Департамента труда и социальной защиты населения города Москвы, Министерства здравоохранения, семьи и социального благополучия Ульяновской области, Общероссийской общественной организации «Союз социальных педагогов и социальных работников», а также уполномоченных ответственных лиц в сфере социальной защиты населения представителей из других регионов Российской Федерации</a:t>
                      </a:r>
                    </a:p>
                    <a:p>
                      <a:pPr marL="97790" algn="just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5535" y="1203960"/>
            <a:ext cx="3669791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77361" y="337820"/>
            <a:ext cx="3612515" cy="1228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algn="ctr">
              <a:lnSpc>
                <a:spcPct val="100000"/>
              </a:lnSpc>
            </a:pPr>
            <a:endParaRPr lang="ru-RU" sz="1800" b="1" spc="-155" dirty="0" smtClean="0">
              <a:solidFill>
                <a:srgbClr val="E60000"/>
              </a:solidFill>
              <a:latin typeface="Arial"/>
              <a:cs typeface="Arial"/>
            </a:endParaRPr>
          </a:p>
          <a:p>
            <a:pPr marL="90805" algn="ctr">
              <a:lnSpc>
                <a:spcPct val="100000"/>
              </a:lnSpc>
            </a:pPr>
            <a:r>
              <a:rPr sz="1800" b="1" spc="-155" dirty="0" smtClean="0">
                <a:solidFill>
                  <a:srgbClr val="E60000"/>
                </a:solidFill>
                <a:latin typeface="Arial"/>
                <a:cs typeface="Arial"/>
              </a:rPr>
              <a:t>«</a:t>
            </a:r>
            <a:r>
              <a:rPr sz="1800" b="1" spc="-155" dirty="0">
                <a:solidFill>
                  <a:srgbClr val="E60000"/>
                </a:solidFill>
                <a:latin typeface="Arial"/>
                <a:cs typeface="Arial"/>
              </a:rPr>
              <a:t>Социальный </a:t>
            </a:r>
            <a:r>
              <a:rPr sz="1800" b="1" spc="-120" dirty="0">
                <a:solidFill>
                  <a:srgbClr val="E60000"/>
                </a:solidFill>
                <a:latin typeface="Arial"/>
                <a:cs typeface="Arial"/>
              </a:rPr>
              <a:t>работник</a:t>
            </a:r>
            <a:r>
              <a:rPr sz="1800" b="1" spc="-95" dirty="0">
                <a:solidFill>
                  <a:srgbClr val="E600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E60000"/>
                </a:solidFill>
                <a:latin typeface="Arial"/>
                <a:cs typeface="Arial"/>
              </a:rPr>
              <a:t>будущего»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10" dirty="0">
                <a:solidFill>
                  <a:srgbClr val="0F243E"/>
                </a:solidFill>
                <a:latin typeface="Arial"/>
                <a:cs typeface="Arial"/>
              </a:rPr>
              <a:t>РЕЙТИНГ </a:t>
            </a:r>
            <a:r>
              <a:rPr sz="1800" b="1" spc="-204" dirty="0">
                <a:solidFill>
                  <a:srgbClr val="0F243E"/>
                </a:solidFill>
                <a:latin typeface="Arial"/>
                <a:cs typeface="Arial"/>
              </a:rPr>
              <a:t>ПРОЕКТОВ,</a:t>
            </a:r>
            <a:r>
              <a:rPr sz="1800" b="1" spc="-28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800" b="1" spc="-180" dirty="0">
                <a:solidFill>
                  <a:srgbClr val="0F243E"/>
                </a:solidFill>
                <a:latin typeface="Arial"/>
                <a:cs typeface="Arial"/>
              </a:rPr>
              <a:t>ИНИЦИАТИВ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432587"/>
              </p:ext>
            </p:extLst>
          </p:nvPr>
        </p:nvGraphicFramePr>
        <p:xfrm>
          <a:off x="838199" y="1763522"/>
          <a:ext cx="7924800" cy="4576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0"/>
              </a:tblGrid>
              <a:tr h="37465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1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ПРОЕКТ</a:t>
                      </a:r>
                      <a:r>
                        <a:rPr lang="ru-RU" sz="1200" b="1" spc="-1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b="1" spc="-13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-8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ИНИЦИАТИВ</a:t>
                      </a:r>
                      <a:r>
                        <a:rPr lang="ru-RU" sz="1200" b="1" spc="-12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93879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ИНИЦИАТИВЫ</a:t>
                      </a:r>
                      <a:endParaRPr sz="1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Минтруду РФ рассмотреть возможность разработки единой формы одежды для работников социальной службы, которые взаимодействуют с населением с целью узнаваемости и повышения статуса и престижа профессии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Минтруду РФ в целях повышения эффективности реализации Указа Президента Российской Федерации от 7 мая 2012 г. № 597 «О мероприятиях по реализации государственной социальной политики», расширить перечень категорий должностей работников учреждений социальной сферы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Минтруду РФ установить единые тарифы оплаты труда работников учреждений социально обслуживания на территории Российской Федерации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Органам власти субъектов РФ создать систему поддержки социальных инициатив граждан и бизнеса, направленных на развитие социальной сплоченности. Разработать и реализовывать стратегию  и программу развития социальной сплочённости 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E8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9779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Органам власти субъектов РФ разработать стандарт деятельности  социального работника по выявлению и преодолению рисков социальной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исключённости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социального неравенства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2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49623" y="1178052"/>
            <a:ext cx="2168652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2223" y="1659635"/>
            <a:ext cx="1271015" cy="420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8132" y="2269235"/>
            <a:ext cx="463295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0364" y="2246376"/>
            <a:ext cx="1043939" cy="38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07464" y="2795016"/>
            <a:ext cx="1807464" cy="382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7464" y="3343655"/>
            <a:ext cx="3968496" cy="382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7464" y="3892296"/>
            <a:ext cx="1650491" cy="382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7464" y="4440935"/>
            <a:ext cx="1386839" cy="382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7464" y="4989576"/>
            <a:ext cx="1664208" cy="3825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7464" y="5538215"/>
            <a:ext cx="1633727" cy="3825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38908" y="499364"/>
            <a:ext cx="4951095" cy="5493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9385" algn="ctr">
              <a:lnSpc>
                <a:spcPct val="100000"/>
              </a:lnSpc>
            </a:pPr>
            <a:endParaRPr lang="ru-RU" sz="1800" b="1" spc="-155" dirty="0" smtClean="0">
              <a:solidFill>
                <a:srgbClr val="E60000"/>
              </a:solidFill>
              <a:latin typeface="Arial"/>
              <a:cs typeface="Arial"/>
            </a:endParaRPr>
          </a:p>
          <a:p>
            <a:pPr marL="1429385" algn="ctr">
              <a:lnSpc>
                <a:spcPct val="100000"/>
              </a:lnSpc>
            </a:pPr>
            <a:r>
              <a:rPr sz="1800" b="1" spc="-155" dirty="0" smtClean="0">
                <a:solidFill>
                  <a:srgbClr val="E60000"/>
                </a:solidFill>
                <a:latin typeface="Arial"/>
                <a:cs typeface="Arial"/>
              </a:rPr>
              <a:t>«</a:t>
            </a:r>
            <a:r>
              <a:rPr sz="1800" b="1" spc="-155" dirty="0">
                <a:solidFill>
                  <a:srgbClr val="E60000"/>
                </a:solidFill>
                <a:latin typeface="Arial"/>
                <a:cs typeface="Arial"/>
              </a:rPr>
              <a:t>Социальный </a:t>
            </a:r>
            <a:r>
              <a:rPr sz="1800" b="1" spc="-120" dirty="0">
                <a:solidFill>
                  <a:srgbClr val="E60000"/>
                </a:solidFill>
                <a:latin typeface="Arial"/>
                <a:cs typeface="Arial"/>
              </a:rPr>
              <a:t>работник</a:t>
            </a:r>
            <a:r>
              <a:rPr sz="1800" b="1" spc="-95" dirty="0">
                <a:solidFill>
                  <a:srgbClr val="E60000"/>
                </a:solidFill>
                <a:latin typeface="Arial"/>
                <a:cs typeface="Arial"/>
              </a:rPr>
              <a:t> </a:t>
            </a:r>
            <a:r>
              <a:rPr sz="1800" b="1" spc="-135" dirty="0">
                <a:solidFill>
                  <a:srgbClr val="E60000"/>
                </a:solidFill>
                <a:latin typeface="Arial"/>
                <a:cs typeface="Arial"/>
              </a:rPr>
              <a:t>будущего»</a:t>
            </a:r>
            <a:endParaRPr sz="1800" dirty="0">
              <a:latin typeface="Arial"/>
              <a:cs typeface="Arial"/>
            </a:endParaRPr>
          </a:p>
          <a:p>
            <a:pPr marL="2054860">
              <a:lnSpc>
                <a:spcPct val="100000"/>
              </a:lnSpc>
              <a:spcBef>
                <a:spcPts val="1405"/>
              </a:spcBef>
            </a:pPr>
            <a:r>
              <a:rPr sz="1800" b="1" spc="-195" dirty="0">
                <a:solidFill>
                  <a:srgbClr val="0F243E"/>
                </a:solidFill>
                <a:latin typeface="Arial"/>
                <a:cs typeface="Arial"/>
              </a:rPr>
              <a:t>ДОРОЖНАЯ</a:t>
            </a:r>
            <a:r>
              <a:rPr sz="1800" b="1" spc="-10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800" b="1" spc="-220" dirty="0">
                <a:solidFill>
                  <a:srgbClr val="0F243E"/>
                </a:solidFill>
                <a:latin typeface="Arial"/>
                <a:cs typeface="Arial"/>
              </a:rPr>
              <a:t>КАРТА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0F243E"/>
                </a:solidFill>
                <a:latin typeface="Times New Roman"/>
                <a:cs typeface="Times New Roman"/>
              </a:rPr>
              <a:t>Струны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F243E"/>
                </a:solidFill>
                <a:latin typeface="Times New Roman"/>
                <a:cs typeface="Times New Roman"/>
              </a:rPr>
              <a:t>Власть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410845" indent="-3981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0845" algn="l"/>
                <a:tab pos="411480" algn="l"/>
              </a:tabLst>
            </a:pPr>
            <a:r>
              <a:rPr sz="1800" b="1" dirty="0">
                <a:solidFill>
                  <a:srgbClr val="0F243E"/>
                </a:solidFill>
                <a:latin typeface="Times New Roman"/>
                <a:cs typeface="Times New Roman"/>
              </a:rPr>
              <a:t>Население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F243E"/>
              </a:buClr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410845" indent="-398145">
              <a:lnSpc>
                <a:spcPct val="100000"/>
              </a:lnSpc>
              <a:buAutoNum type="arabicPeriod"/>
              <a:tabLst>
                <a:tab pos="410845" algn="l"/>
                <a:tab pos="411480" algn="l"/>
              </a:tabLst>
            </a:pPr>
            <a:r>
              <a:rPr sz="1800" b="1" spc="-5" dirty="0">
                <a:solidFill>
                  <a:srgbClr val="0F243E"/>
                </a:solidFill>
                <a:latin typeface="Times New Roman"/>
                <a:cs typeface="Times New Roman"/>
              </a:rPr>
              <a:t>Социальный</a:t>
            </a:r>
            <a:r>
              <a:rPr sz="1800" b="1" spc="5" dirty="0">
                <a:solidFill>
                  <a:srgbClr val="0F243E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F243E"/>
                </a:solidFill>
                <a:latin typeface="Times New Roman"/>
                <a:cs typeface="Times New Roman"/>
              </a:rPr>
              <a:t>предприниматель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F243E"/>
              </a:buClr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410845" indent="-398145">
              <a:lnSpc>
                <a:spcPct val="100000"/>
              </a:lnSpc>
              <a:buAutoNum type="arabicPeriod"/>
              <a:tabLst>
                <a:tab pos="410845" algn="l"/>
                <a:tab pos="411480" algn="l"/>
              </a:tabLst>
            </a:pPr>
            <a:r>
              <a:rPr sz="1800" b="1" spc="-5" dirty="0">
                <a:solidFill>
                  <a:srgbClr val="0F243E"/>
                </a:solidFill>
                <a:latin typeface="Times New Roman"/>
                <a:cs typeface="Times New Roman"/>
              </a:rPr>
              <a:t>События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F243E"/>
              </a:buClr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410845" indent="-3981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0845" algn="l"/>
                <a:tab pos="411480" algn="l"/>
              </a:tabLst>
            </a:pPr>
            <a:r>
              <a:rPr sz="1800" b="1" spc="-10" dirty="0">
                <a:solidFill>
                  <a:srgbClr val="0F243E"/>
                </a:solidFill>
                <a:latin typeface="Times New Roman"/>
                <a:cs typeface="Times New Roman"/>
              </a:rPr>
              <a:t>Медиа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F243E"/>
              </a:buClr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468630" indent="-45593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7995" algn="l"/>
                <a:tab pos="469265" algn="l"/>
              </a:tabLst>
            </a:pPr>
            <a:r>
              <a:rPr sz="1800" b="1" spc="-25" dirty="0">
                <a:solidFill>
                  <a:srgbClr val="0F243E"/>
                </a:solidFill>
                <a:latin typeface="Times New Roman"/>
                <a:cs typeface="Times New Roman"/>
              </a:rPr>
              <a:t>Команда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F243E"/>
              </a:buClr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467359" indent="-454659">
              <a:lnSpc>
                <a:spcPct val="100000"/>
              </a:lnSpc>
              <a:buAutoNum type="arabicPeriod"/>
              <a:tabLst>
                <a:tab pos="467359" algn="l"/>
                <a:tab pos="467995" algn="l"/>
              </a:tabLst>
            </a:pPr>
            <a:r>
              <a:rPr sz="1800" b="1" spc="-5" dirty="0">
                <a:solidFill>
                  <a:srgbClr val="0F243E"/>
                </a:solidFill>
                <a:latin typeface="Times New Roman"/>
                <a:cs typeface="Times New Roman"/>
              </a:rPr>
              <a:t>Ресурсы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9944" y="214884"/>
            <a:ext cx="6055360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0" marR="5080" indent="-1321435">
              <a:lnSpc>
                <a:spcPct val="157400"/>
              </a:lnSpc>
              <a:spcBef>
                <a:spcPts val="100"/>
              </a:spcBef>
              <a:tabLst>
                <a:tab pos="3397250" algn="l"/>
                <a:tab pos="3720465" algn="l"/>
              </a:tabLst>
            </a:pPr>
            <a:r>
              <a:rPr spc="-155" dirty="0" smtClean="0"/>
              <a:t>«</a:t>
            </a:r>
            <a:r>
              <a:rPr spc="-155" dirty="0"/>
              <a:t>Социальный </a:t>
            </a:r>
            <a:r>
              <a:rPr spc="-120" dirty="0"/>
              <a:t>работник </a:t>
            </a:r>
            <a:r>
              <a:rPr spc="-135" dirty="0"/>
              <a:t>будущего»  </a:t>
            </a:r>
            <a:r>
              <a:rPr lang="ru-RU" spc="-135" dirty="0" smtClean="0"/>
              <a:t/>
            </a:r>
            <a:br>
              <a:rPr lang="ru-RU" spc="-135" dirty="0" smtClean="0"/>
            </a:br>
            <a:r>
              <a:rPr spc="-195" dirty="0" smtClean="0">
                <a:solidFill>
                  <a:srgbClr val="0F243E"/>
                </a:solidFill>
              </a:rPr>
              <a:t>ДОРОЖНАЯ</a:t>
            </a:r>
            <a:r>
              <a:rPr spc="-105" dirty="0" smtClean="0">
                <a:solidFill>
                  <a:srgbClr val="0F243E"/>
                </a:solidFill>
              </a:rPr>
              <a:t> </a:t>
            </a:r>
            <a:r>
              <a:rPr spc="-220" dirty="0">
                <a:solidFill>
                  <a:srgbClr val="0F243E"/>
                </a:solidFill>
              </a:rPr>
              <a:t>КАРТА	</a:t>
            </a:r>
            <a:r>
              <a:rPr spc="-105" dirty="0">
                <a:solidFill>
                  <a:srgbClr val="0F243E"/>
                </a:solidFill>
              </a:rPr>
              <a:t>–	</a:t>
            </a:r>
            <a:r>
              <a:rPr spc="-285" dirty="0">
                <a:solidFill>
                  <a:srgbClr val="0F243E"/>
                </a:solidFill>
              </a:rPr>
              <a:t>СТАРТОВЫЕ</a:t>
            </a:r>
            <a:r>
              <a:rPr spc="-120" dirty="0">
                <a:solidFill>
                  <a:srgbClr val="0F243E"/>
                </a:solidFill>
              </a:rPr>
              <a:t> </a:t>
            </a:r>
            <a:r>
              <a:rPr spc="-220" dirty="0">
                <a:solidFill>
                  <a:srgbClr val="0F243E"/>
                </a:solidFill>
              </a:rPr>
              <a:t>ДЕЙСТВИЯ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496775"/>
              </p:ext>
            </p:extLst>
          </p:nvPr>
        </p:nvGraphicFramePr>
        <p:xfrm>
          <a:off x="533196" y="1148714"/>
          <a:ext cx="8248649" cy="5608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6380"/>
                <a:gridCol w="1287780"/>
                <a:gridCol w="2112644"/>
                <a:gridCol w="2061845"/>
              </a:tblGrid>
              <a:tr h="42799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СОБЫТИЯ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2481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1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92759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2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ОТВЕТСТВЕННЫЙ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480696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6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</a:t>
                      </a:r>
                      <a:r>
                        <a:rPr lang="ru-RU" sz="1200" spc="-6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ация</a:t>
                      </a:r>
                      <a:r>
                        <a:rPr sz="1200" spc="-6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7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</a:t>
                      </a:r>
                      <a:r>
                        <a:rPr lang="ru-RU" sz="1200" spc="-7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sz="1200" spc="-7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sz="1200" spc="-3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790" marR="641350"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«Социальный</a:t>
                      </a:r>
                      <a:r>
                        <a:rPr sz="1200" spc="-1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  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будущего»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4686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r>
                        <a:rPr sz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2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2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200" spc="-1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 А.А.</a:t>
                      </a:r>
                    </a:p>
                    <a:p>
                      <a:pPr marL="977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Гурьева Н.С.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83919" algn="just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sz="1200" spc="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сширени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2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команды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в рамках заключенных соглашений с РГСУ,  с АНО развития культуры и общественных отношений «Национальное агентство социальных коммуникаций» (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г.Москва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ГАУ г. Москвы «Институт дополнительного образования работников социальной сферы», с ООО «Забота» (г. Санкт –Петербург», с АНО по содействию социальной адаптации личности «Квартал ЛУИ» (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г.Пенза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sz="1200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20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 А.А.</a:t>
                      </a:r>
                    </a:p>
                    <a:p>
                      <a:pPr marL="977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Гурьева Н.С.</a:t>
                      </a: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971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1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  </a:t>
                      </a:r>
                      <a:r>
                        <a:rPr sz="12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распространения  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опыта</a:t>
                      </a:r>
                      <a:r>
                        <a:rPr sz="1200" spc="-1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Ульяновской  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13740">
                <a:tc>
                  <a:txBody>
                    <a:bodyPr/>
                    <a:lstStyle/>
                    <a:p>
                      <a:pPr marL="97790" algn="just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200" spc="-1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sz="1200" spc="-1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рабочей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790" marR="520700" algn="just"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sz="1200" spc="-3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1200" spc="-2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2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</a:t>
                      </a:r>
                      <a:r>
                        <a:rPr sz="1200" spc="-5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200" spc="-7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многоступенчатого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200" spc="-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2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социального работника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200" spc="-14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200" spc="-14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sz="1200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20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 А.А.</a:t>
                      </a:r>
                    </a:p>
                    <a:p>
                      <a:pPr marL="977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Новопольцева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</a:t>
                      </a: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4146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 -  </a:t>
                      </a:r>
                      <a:r>
                        <a:rPr sz="12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 работника</a:t>
                      </a:r>
                      <a:r>
                        <a:rPr sz="1200" spc="-1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  </a:t>
                      </a:r>
                      <a:r>
                        <a:rPr sz="12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поколения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7790" marR="45148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</a:t>
                      </a:r>
                      <a:r>
                        <a:rPr sz="12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контактов</a:t>
                      </a:r>
                      <a:r>
                        <a:rPr sz="1200" spc="-2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 </a:t>
                      </a:r>
                      <a:r>
                        <a:rPr sz="1200" spc="-6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общественными</a:t>
                      </a:r>
                      <a:r>
                        <a:rPr lang="ru-RU" sz="1200" spc="-6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предпринимательскими</a:t>
                      </a:r>
                      <a:r>
                        <a:rPr sz="1200" spc="-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790" marR="8547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сио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sz="12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ными  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структурами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69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r>
                        <a:rPr sz="1200" spc="-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2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2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200" spc="-2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 А.А.</a:t>
                      </a:r>
                    </a:p>
                    <a:p>
                      <a:pPr marL="977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Расчупкин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А.С.</a:t>
                      </a: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790" marR="80645">
                        <a:lnSpc>
                          <a:spcPct val="100000"/>
                        </a:lnSpc>
                      </a:pP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действенных </a:t>
                      </a:r>
                      <a:r>
                        <a:rPr sz="12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связей</a:t>
                      </a:r>
                      <a:r>
                        <a:rPr sz="1200" spc="-20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 </a:t>
                      </a:r>
                      <a:r>
                        <a:rPr sz="12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</a:t>
                      </a:r>
                      <a:r>
                        <a:rPr sz="12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оказания  </a:t>
                      </a:r>
                      <a:r>
                        <a:rPr sz="12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взаимопомощи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57861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8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sz="1200" spc="-8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8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  <a:r>
                        <a:rPr lang="ru-RU" sz="1200" spc="-8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200" spc="-15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15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5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разработку </a:t>
                      </a:r>
                      <a:r>
                        <a:rPr sz="12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единой</a:t>
                      </a:r>
                      <a:r>
                        <a:rPr sz="1200" spc="-2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sz="12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социального</a:t>
                      </a:r>
                      <a:r>
                        <a:rPr sz="1200" spc="-1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453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1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200" spc="-2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</a:t>
                      </a:r>
                      <a:r>
                        <a:rPr sz="12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рь</a:t>
                      </a:r>
                      <a:r>
                        <a:rPr sz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2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2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sz="1200" spc="-1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spc="-20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 А.А.</a:t>
                      </a: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Афанасьева Е.В.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1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spc="-6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узнаваемости</a:t>
                      </a:r>
                      <a:r>
                        <a:rPr sz="1200" spc="-19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200" spc="-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статуса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9944" y="372236"/>
            <a:ext cx="6055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 smtClean="0"/>
              <a:t> </a:t>
            </a:r>
            <a:r>
              <a:rPr spc="-155" dirty="0"/>
              <a:t>«Социальный </a:t>
            </a:r>
            <a:r>
              <a:rPr spc="-120" dirty="0"/>
              <a:t>работник</a:t>
            </a:r>
            <a:r>
              <a:rPr spc="65" dirty="0"/>
              <a:t> </a:t>
            </a:r>
            <a:r>
              <a:rPr spc="-135" dirty="0"/>
              <a:t>будущего»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06089" y="873632"/>
            <a:ext cx="1846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14" dirty="0">
                <a:latin typeface="Arial"/>
                <a:cs typeface="Arial"/>
              </a:rPr>
              <a:t>Дорожная</a:t>
            </a:r>
            <a:r>
              <a:rPr sz="2000" b="1" spc="-195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карта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42423"/>
              </p:ext>
            </p:extLst>
          </p:nvPr>
        </p:nvGraphicFramePr>
        <p:xfrm>
          <a:off x="211112" y="1282700"/>
          <a:ext cx="8503917" cy="519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1215"/>
                <a:gridCol w="1278890"/>
                <a:gridCol w="1429384"/>
                <a:gridCol w="1429385"/>
                <a:gridCol w="1633854"/>
                <a:gridCol w="1901189"/>
              </a:tblGrid>
              <a:tr h="290830">
                <a:tc>
                  <a:txBody>
                    <a:bodyPr/>
                    <a:lstStyle/>
                    <a:p>
                      <a:pPr marL="8255">
                        <a:lnSpc>
                          <a:spcPts val="1595"/>
                        </a:lnSpc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Струны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>
                        <a:lnSpc>
                          <a:spcPts val="2010"/>
                        </a:lnSpc>
                      </a:pPr>
                      <a:r>
                        <a:rPr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2010"/>
                        </a:lnSpc>
                      </a:pPr>
                      <a:r>
                        <a:rPr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201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2010"/>
                        </a:lnSpc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2105"/>
                        </a:lnSpc>
                        <a:spcBef>
                          <a:spcPts val="90"/>
                        </a:spcBef>
                      </a:pPr>
                      <a:r>
                        <a:rPr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43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00930">
                <a:tc>
                  <a:txBody>
                    <a:bodyPr/>
                    <a:lstStyle/>
                    <a:p>
                      <a:pPr marL="8255">
                        <a:lnSpc>
                          <a:spcPts val="1600"/>
                        </a:lnSpc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Власть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660"/>
                        </a:lnSpc>
                      </a:pPr>
                      <a:r>
                        <a:rPr lang="ru-RU" sz="1400" spc="-6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Обновление нормативной правовой базы, регламентирующей</a:t>
                      </a:r>
                      <a:r>
                        <a:rPr lang="ru-RU" sz="1400" spc="-6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 социального работника.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" marR="1181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7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Создание системы методической поддержки деятельности</a:t>
                      </a:r>
                      <a:r>
                        <a:rPr lang="ru-RU" sz="1400" spc="-75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социальных работников.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50"/>
                        </a:spcBef>
                        <a:buAutoNum type="arabicPeriod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перечня\ требований к поставщикам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социальных услуг и доведение их до поставщиков.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50"/>
                        </a:spcBef>
                        <a:buAutoNum type="arabicPeriod"/>
                      </a:pP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50"/>
                        </a:spcBef>
                        <a:buAutoNum type="arabicPeriod"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критериев оценки качества труда социальных работников.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 indent="-342900">
                        <a:lnSpc>
                          <a:spcPts val="1575"/>
                        </a:lnSpc>
                        <a:buAutoNum type="arabicPeriod"/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технического задания на создание информационного сопровождения деятельности социальных работников.</a:t>
                      </a:r>
                    </a:p>
                    <a:p>
                      <a:pPr marL="349885" indent="-342900">
                        <a:lnSpc>
                          <a:spcPts val="1575"/>
                        </a:lnSpc>
                        <a:buAutoNum type="arabicPeriod"/>
                      </a:pPr>
                      <a:endParaRPr lang="ru-RU" sz="14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885" indent="-342900">
                        <a:lnSpc>
                          <a:spcPts val="1575"/>
                        </a:lnSpc>
                        <a:buAutoNum type="arabicPeriod"/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общественной оценки качества</a:t>
                      </a:r>
                      <a:r>
                        <a:rPr lang="ru-RU" sz="1400" spc="-5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труда социальных работников.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 indent="-342900">
                        <a:lnSpc>
                          <a:spcPts val="1575"/>
                        </a:lnSpc>
                        <a:buAutoNum type="arabicPeriod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информационного обеспечения сопровождения деятельности социальных работников.</a:t>
                      </a:r>
                    </a:p>
                    <a:p>
                      <a:pPr marL="349885" indent="-342900">
                        <a:lnSpc>
                          <a:spcPts val="1575"/>
                        </a:lnSpc>
                        <a:buAutoNum type="arabicPeriod"/>
                      </a:pP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885" indent="-342900">
                        <a:lnSpc>
                          <a:spcPts val="1575"/>
                        </a:lnSpc>
                        <a:buAutoNum type="arabicPeriod"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развития системы общественной поддержки и взаимопомощи.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работник</a:t>
                      </a:r>
                      <a:r>
                        <a:rPr sz="1400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6350" marR="27432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высокообразованный 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человек,</a:t>
                      </a:r>
                      <a:r>
                        <a:rPr sz="1400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имеющий</a:t>
                      </a: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специальные</a:t>
                      </a:r>
                    </a:p>
                    <a:p>
                      <a:pPr marL="6350" marR="2216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 навыки,</a:t>
                      </a:r>
                      <a:r>
                        <a:rPr sz="1400" spc="-1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человеческие 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качества,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умеющий 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взаимодействовать</a:t>
                      </a:r>
                      <a:r>
                        <a:rPr sz="14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marL="6350" marR="19177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различными</a:t>
                      </a:r>
                      <a:r>
                        <a:rPr sz="14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органами 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власти,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нравственная-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marR="403225">
                        <a:lnSpc>
                          <a:spcPct val="100000"/>
                        </a:lnSpc>
                      </a:pPr>
                      <a:r>
                        <a:rPr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жизненная</a:t>
                      </a:r>
                      <a:r>
                        <a:rPr sz="140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позиция</a:t>
                      </a:r>
                      <a:r>
                        <a:rPr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4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которого 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способна 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повысить</a:t>
                      </a:r>
                      <a:r>
                        <a:rPr sz="1400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marR="29019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жизни граждан </a:t>
                      </a: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РФ,</a:t>
                      </a:r>
                      <a:r>
                        <a:rPr sz="1400" spc="-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также</a:t>
                      </a:r>
                      <a:r>
                        <a:rPr sz="1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обладающая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marR="94615">
                        <a:lnSpc>
                          <a:spcPct val="100000"/>
                        </a:lnSpc>
                      </a:pPr>
                      <a:r>
                        <a:rPr sz="14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необходимой</a:t>
                      </a:r>
                      <a:r>
                        <a:rPr sz="1400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новейшей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400" spc="-1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техникой</a:t>
                      </a:r>
                      <a:r>
                        <a:rPr lang="ru-RU" sz="14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1"/>
          <p:cNvSpPr txBox="1"/>
          <p:nvPr/>
        </p:nvSpPr>
        <p:spPr>
          <a:xfrm>
            <a:off x="633387" y="228600"/>
            <a:ext cx="788860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825" algn="ctr">
              <a:lnSpc>
                <a:spcPct val="100000"/>
              </a:lnSpc>
            </a:pPr>
            <a:r>
              <a:rPr sz="2400" b="1" spc="-210" dirty="0" smtClean="0">
                <a:solidFill>
                  <a:srgbClr val="E60000"/>
                </a:solidFill>
                <a:latin typeface="Arial"/>
                <a:cs typeface="Arial"/>
              </a:rPr>
              <a:t>«</a:t>
            </a:r>
            <a:r>
              <a:rPr sz="2400" b="1" spc="-210" dirty="0">
                <a:solidFill>
                  <a:srgbClr val="E60000"/>
                </a:solidFill>
                <a:latin typeface="Arial"/>
                <a:cs typeface="Arial"/>
              </a:rPr>
              <a:t>Социальный </a:t>
            </a:r>
            <a:r>
              <a:rPr sz="2400" b="1" spc="-160" dirty="0">
                <a:solidFill>
                  <a:srgbClr val="E60000"/>
                </a:solidFill>
                <a:latin typeface="Arial"/>
                <a:cs typeface="Arial"/>
              </a:rPr>
              <a:t>работник</a:t>
            </a:r>
            <a:r>
              <a:rPr sz="2400" b="1" spc="-55" dirty="0">
                <a:solidFill>
                  <a:srgbClr val="E60000"/>
                </a:solidFill>
                <a:latin typeface="Arial"/>
                <a:cs typeface="Arial"/>
              </a:rPr>
              <a:t> </a:t>
            </a:r>
            <a:r>
              <a:rPr sz="2400" b="1" spc="-175" dirty="0">
                <a:solidFill>
                  <a:srgbClr val="E60000"/>
                </a:solidFill>
                <a:latin typeface="Arial"/>
                <a:cs typeface="Arial"/>
              </a:rPr>
              <a:t>будущего»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030" name="Picture 6" descr="Картинки по запросу люди обединение  ми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35" y="2228663"/>
            <a:ext cx="3285998" cy="32885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935" y="170102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Приволжский федеральный округ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81939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Северо- Западный федеральный округ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09371" y="3810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Сибирский федеральный округ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57847" y="2819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Северо- Кавказский федеральный округ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1301" y="173664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Уральский федеральный округ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26145" y="5181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Дальневосточный федеральный округ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386303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Южный федеральный округ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0060" y="520590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Центральный федеральный округ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4455" y="764392"/>
            <a:ext cx="490646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Участники проекта по формированию образа социального работника будущего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327747"/>
              </p:ext>
            </p:extLst>
          </p:nvPr>
        </p:nvGraphicFramePr>
        <p:xfrm>
          <a:off x="425424" y="568325"/>
          <a:ext cx="8430257" cy="4979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8560"/>
                <a:gridCol w="1345565"/>
                <a:gridCol w="1345564"/>
                <a:gridCol w="1345564"/>
                <a:gridCol w="1345565"/>
                <a:gridCol w="1869439"/>
              </a:tblGrid>
              <a:tr h="210185">
                <a:tc>
                  <a:txBody>
                    <a:bodyPr/>
                    <a:lstStyle/>
                    <a:p>
                      <a:pPr marL="8255">
                        <a:lnSpc>
                          <a:spcPts val="1560"/>
                        </a:lnSpc>
                      </a:pP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Населени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Опрос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населения по качеству и номенклатуре социальных услуг.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Составление рейтинга социальных услуг по востребованности.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Внедрение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Повышение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Расширение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6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Социальный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работник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новых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услуг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качества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зоны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будущего-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человек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обслуживания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обслуживания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эффективно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80"/>
                        </a:lnSpc>
                      </a:pP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соответствии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его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запросами</a:t>
                      </a:r>
                      <a:r>
                        <a:rPr lang="ru-RU" sz="1400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8255">
                        <a:lnSpc>
                          <a:spcPts val="158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социальными</a:t>
                      </a:r>
                    </a:p>
                    <a:p>
                      <a:pPr marL="8255">
                        <a:lnSpc>
                          <a:spcPts val="158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Проектами.</a:t>
                      </a:r>
                    </a:p>
                    <a:p>
                      <a:pPr marL="8255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dirty="0" err="1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 счет</a:t>
                      </a:r>
                      <a:r>
                        <a:rPr lang="ru-RU" sz="1400" spc="-6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повышения</a:t>
                      </a: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профессионализ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585"/>
                        </a:lnSpc>
                      </a:pPr>
                      <a:r>
                        <a:rPr lang="ru-RU" sz="1400" spc="-5" dirty="0" err="1" smtClean="0">
                          <a:latin typeface="Times New Roman"/>
                          <a:cs typeface="Times New Roman"/>
                        </a:rPr>
                        <a:t>ма</a:t>
                      </a:r>
                      <a:r>
                        <a:rPr lang="ru-RU"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социальных</a:t>
                      </a: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Работников.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dirty="0" err="1">
                          <a:latin typeface="Times New Roman"/>
                          <a:cs typeface="Times New Roman"/>
                        </a:rPr>
                        <a:t>населения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Переход к 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выявительной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основе предоставления социальных услуг (вместо заявительной).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0" dirty="0" err="1" smtClean="0">
                          <a:latin typeface="Times New Roman"/>
                          <a:cs typeface="Times New Roman"/>
                        </a:rPr>
                        <a:t>спользующий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цифровые</a:t>
                      </a:r>
                      <a:r>
                        <a:rPr lang="ru-RU" sz="14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технологии,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работающий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с</a:t>
                      </a:r>
                    </a:p>
                    <a:p>
                      <a:pPr marL="8890">
                        <a:lnSpc>
                          <a:spcPts val="1585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измененными</a:t>
                      </a: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нормативно-правовыми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документами</a:t>
                      </a:r>
                      <a:r>
                        <a:rPr lang="ru-RU" sz="1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для</a:t>
                      </a: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реализации</a:t>
                      </a: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собственных</a:t>
                      </a: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полномочий,</a:t>
                      </a:r>
                      <a:r>
                        <a:rPr lang="ru-RU" sz="1400" spc="-7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имеющий</a:t>
                      </a: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служебное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удостоверение,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форму</a:t>
                      </a:r>
                      <a:r>
                        <a:rPr lang="ru-RU" sz="1400" spc="-5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8890">
                        <a:lnSpc>
                          <a:spcPts val="1595"/>
                        </a:lnSpc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другие</a:t>
                      </a:r>
                      <a:r>
                        <a:rPr lang="ru-RU" sz="1400" spc="3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атрибуты.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8255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Автоматизация предоставления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6"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8255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социальных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8255">
                        <a:lnSpc>
                          <a:spcPts val="158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8890">
                        <a:lnSpc>
                          <a:spcPts val="158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5"/>
                        </a:lnSpc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услуг.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8890">
                        <a:lnSpc>
                          <a:spcPts val="158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 marL="8890">
                        <a:lnSpc>
                          <a:spcPts val="159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76780"/>
              </p:ext>
            </p:extLst>
          </p:nvPr>
        </p:nvGraphicFramePr>
        <p:xfrm>
          <a:off x="425424" y="568325"/>
          <a:ext cx="8430257" cy="4107180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1178560"/>
                <a:gridCol w="1345565"/>
                <a:gridCol w="1345564"/>
                <a:gridCol w="1345564"/>
                <a:gridCol w="1345565"/>
                <a:gridCol w="1869439"/>
              </a:tblGrid>
              <a:tr h="210185">
                <a:tc rowSpan="2">
                  <a:txBody>
                    <a:bodyPr/>
                    <a:lstStyle/>
                    <a:p>
                      <a:pPr marL="8255">
                        <a:lnSpc>
                          <a:spcPts val="156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6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6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6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6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8732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8890">
                        <a:lnSpc>
                          <a:spcPts val="159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8255">
                        <a:lnSpc>
                          <a:spcPts val="1580"/>
                        </a:lnSpc>
                      </a:pPr>
                      <a:r>
                        <a:rPr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предприниматель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80"/>
                        </a:lnSpc>
                      </a:pPr>
                      <a:r>
                        <a:rPr sz="1400" spc="-7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</a:t>
                      </a:r>
                      <a:r>
                        <a:rPr lang="ru-RU" sz="1400" spc="-7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6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контактов</a:t>
                      </a:r>
                      <a:r>
                        <a:rPr lang="ru-RU" sz="1400" spc="-14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10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">
                        <a:lnSpc>
                          <a:spcPts val="1580"/>
                        </a:lnSpc>
                      </a:pPr>
                      <a:r>
                        <a:rPr lang="ru-RU" sz="1400" spc="-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общественными,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">
                        <a:lnSpc>
                          <a:spcPts val="1580"/>
                        </a:lnSpc>
                      </a:pPr>
                      <a:r>
                        <a:rPr lang="ru-RU" sz="1400" spc="-5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предпринимател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">
                        <a:lnSpc>
                          <a:spcPts val="1580"/>
                        </a:lnSpc>
                      </a:pPr>
                      <a:r>
                        <a:rPr lang="ru-RU" sz="1400" spc="-6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ьскими</a:t>
                      </a:r>
                      <a:r>
                        <a:rPr lang="ru-RU" sz="1400" spc="-1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4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">
                        <a:lnSpc>
                          <a:spcPts val="1585"/>
                        </a:lnSpc>
                      </a:pPr>
                      <a:r>
                        <a:rPr lang="ru-RU" sz="1400" spc="-6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">
                        <a:lnSpc>
                          <a:spcPts val="1580"/>
                        </a:lnSpc>
                      </a:pPr>
                      <a:r>
                        <a:rPr lang="ru-RU" sz="1400" spc="-2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ыми</a:t>
                      </a:r>
                      <a:r>
                        <a:rPr lang="ru-RU" sz="1400" spc="-17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6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структурами.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">
                        <a:lnSpc>
                          <a:spcPts val="1625"/>
                        </a:lnSpc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80"/>
                        </a:lnSpc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нормативной базы, поддерживающей деятельность СО НКО и социальных предпринимателей.</a:t>
                      </a:r>
                    </a:p>
                    <a:p>
                      <a:pPr marL="8255">
                        <a:lnSpc>
                          <a:spcPts val="1580"/>
                        </a:lnSpc>
                      </a:pPr>
                      <a:endParaRPr lang="ru-RU" sz="14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255">
                        <a:lnSpc>
                          <a:spcPts val="1580"/>
                        </a:lnSpc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</a:t>
                      </a:r>
                      <a:r>
                        <a:rPr lang="ru-RU" sz="1400" spc="-5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условий для развития рынка социальных услуг.</a:t>
                      </a:r>
                    </a:p>
                    <a:p>
                      <a:pPr marL="8255">
                        <a:lnSpc>
                          <a:spcPts val="1580"/>
                        </a:lnSpc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30"/>
                        </a:lnSpc>
                      </a:pPr>
                      <a:r>
                        <a:rPr sz="1400" spc="-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мониторинга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оказываемых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социальным</a:t>
                      </a:r>
                    </a:p>
                    <a:p>
                      <a:pPr marL="8890">
                        <a:lnSpc>
                          <a:spcPts val="1535"/>
                        </a:lnSpc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4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spc="-4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</a:t>
                      </a:r>
                      <a:r>
                        <a:rPr lang="ru-RU" sz="14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</a:p>
                    <a:p>
                      <a:pPr marL="8890">
                        <a:lnSpc>
                          <a:spcPts val="1515"/>
                        </a:lnSpc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заключенным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социальным</a:t>
                      </a:r>
                    </a:p>
                    <a:p>
                      <a:pPr marL="8890">
                        <a:lnSpc>
                          <a:spcPts val="1595"/>
                        </a:lnSpc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договорам.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мониторинга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оказываемых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социальным</a:t>
                      </a:r>
                    </a:p>
                    <a:p>
                      <a:pPr marL="8890">
                        <a:lnSpc>
                          <a:spcPts val="1535"/>
                        </a:lnSpc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4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spc="-4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</a:t>
                      </a:r>
                      <a:r>
                        <a:rPr lang="ru-RU" sz="14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</a:p>
                    <a:p>
                      <a:pPr marL="8890">
                        <a:lnSpc>
                          <a:spcPts val="1515"/>
                        </a:lnSpc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заключенным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социальным</a:t>
                      </a:r>
                    </a:p>
                    <a:p>
                      <a:pPr marL="8890">
                        <a:lnSpc>
                          <a:spcPts val="1595"/>
                        </a:lnSpc>
                      </a:pPr>
                      <a:r>
                        <a:rPr lang="ru-RU" sz="14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договорам.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30"/>
                        </a:lnSpc>
                      </a:pPr>
                      <a:r>
                        <a:rPr sz="14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</a:t>
                      </a:r>
                      <a:r>
                        <a:rPr sz="1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сферы</a:t>
                      </a:r>
                      <a:r>
                        <a:rPr lang="ru-RU" sz="1400" spc="3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пользующийся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уважением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населения,</a:t>
                      </a: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доверием</a:t>
                      </a:r>
                      <a:r>
                        <a:rPr lang="ru-RU" sz="1400" spc="-4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поддержкой,</a:t>
                      </a:r>
                      <a:r>
                        <a:rPr lang="ru-RU" sz="1400" spc="-8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благодаря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35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своей</a:t>
                      </a:r>
                      <a:r>
                        <a:rPr lang="ru-RU" sz="1400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1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результативной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>
                        <a:lnSpc>
                          <a:spcPts val="153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деятельности.</a:t>
                      </a:r>
                    </a:p>
                    <a:p>
                      <a:pPr marL="8890">
                        <a:lnSpc>
                          <a:spcPts val="1580"/>
                        </a:lnSpc>
                      </a:pP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722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4027"/>
              </p:ext>
            </p:extLst>
          </p:nvPr>
        </p:nvGraphicFramePr>
        <p:xfrm>
          <a:off x="496862" y="457201"/>
          <a:ext cx="8215628" cy="60197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8715"/>
                <a:gridCol w="1311274"/>
                <a:gridCol w="1311275"/>
                <a:gridCol w="1311275"/>
                <a:gridCol w="1311275"/>
                <a:gridCol w="1821814"/>
              </a:tblGrid>
              <a:tr h="6019799">
                <a:tc>
                  <a:txBody>
                    <a:bodyPr/>
                    <a:lstStyle/>
                    <a:p>
                      <a:pPr marL="8255">
                        <a:lnSpc>
                          <a:spcPts val="157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События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Разработка нормативно-правовой базы, регламентирующей труд социального работника.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Создание системы методической поддержки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деятельности социальных работников.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Создание  системы формирования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новых компетенций социального работника.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Подготовка программы формирования новых компетенций на базе Международной школы социальной работы.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7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Определение механизма оценки компетенций работников негосударственных поставщиков социальных услуг. </a:t>
                      </a:r>
                    </a:p>
                    <a:p>
                      <a:pPr marL="8255">
                        <a:lnSpc>
                          <a:spcPts val="1570"/>
                        </a:lnSpc>
                      </a:pP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57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Заключение договоров на подготовку сотрудников негосударственных учреждений по новым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компетенциям социальной работы.</a:t>
                      </a:r>
                    </a:p>
                    <a:p>
                      <a:pPr marL="8255">
                        <a:lnSpc>
                          <a:spcPts val="1570"/>
                        </a:lnSpc>
                      </a:pPr>
                      <a:endParaRPr lang="ru-RU" sz="12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570"/>
                        </a:lnSpc>
                      </a:pP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Определение критериев оценки качества труда социальных работников.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7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Создание системы общественной оценки качества труда социальных работников.</a:t>
                      </a:r>
                    </a:p>
                    <a:p>
                      <a:pPr marL="8255">
                        <a:lnSpc>
                          <a:spcPts val="1570"/>
                        </a:lnSpc>
                      </a:pP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57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Разработано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техническое задание на создание информационного обеспечения и сопровождения деятельности социальных работников.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7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Внедрение информационного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обеспечения и сопровождения деятельности социальных работников.</a:t>
                      </a:r>
                    </a:p>
                    <a:p>
                      <a:pPr marL="8890">
                        <a:lnSpc>
                          <a:spcPts val="1570"/>
                        </a:lnSpc>
                      </a:pPr>
                      <a:endParaRPr lang="ru-RU" sz="12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570"/>
                        </a:lnSpc>
                      </a:pP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Развитие системы общественной поддержки и взаимопомощи  (</a:t>
                      </a:r>
                      <a:r>
                        <a:rPr lang="ru-RU" sz="1200" baseline="0" dirty="0" err="1" smtClean="0">
                          <a:latin typeface="Times New Roman"/>
                          <a:cs typeface="Times New Roman"/>
                        </a:rPr>
                        <a:t>благотоворительность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200" baseline="0" dirty="0" err="1" smtClean="0">
                          <a:latin typeface="Times New Roman"/>
                          <a:cs typeface="Times New Roman"/>
                        </a:rPr>
                        <a:t>волонтёрство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, социально ответственные организации. 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7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Устойчивое функционирование новой системы социальной работы, обеспечивающей максимальную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социальную </a:t>
                      </a:r>
                      <a:r>
                        <a:rPr lang="ru-RU" sz="1200" baseline="0" dirty="0" err="1" smtClean="0">
                          <a:latin typeface="Times New Roman"/>
                          <a:cs typeface="Times New Roman"/>
                        </a:rPr>
                        <a:t>включённость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населения в обеспечение благополучия.</a:t>
                      </a:r>
                    </a:p>
                    <a:p>
                      <a:pPr marL="8890">
                        <a:lnSpc>
                          <a:spcPts val="1570"/>
                        </a:lnSpc>
                      </a:pPr>
                      <a:endParaRPr lang="ru-RU" sz="1200" baseline="0" dirty="0" smtClean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570"/>
                        </a:lnSpc>
                      </a:pP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Формирование социальных ассоциаций на базе </a:t>
                      </a:r>
                      <a:r>
                        <a:rPr lang="ru-RU" sz="1200" baseline="0" dirty="0" err="1" smtClean="0">
                          <a:latin typeface="Times New Roman"/>
                          <a:cs typeface="Times New Roman"/>
                        </a:rPr>
                        <a:t>ТОСов</a:t>
                      </a:r>
                      <a:r>
                        <a:rPr lang="ru-RU" sz="1200" baseline="0" dirty="0" smtClean="0">
                          <a:latin typeface="Times New Roman"/>
                          <a:cs typeface="Times New Roman"/>
                        </a:rPr>
                        <a:t> как центров общественной поддержки деятельности социальных работников. 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28123"/>
              </p:ext>
            </p:extLst>
          </p:nvPr>
        </p:nvGraphicFramePr>
        <p:xfrm>
          <a:off x="568299" y="353949"/>
          <a:ext cx="8213086" cy="6454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8369"/>
                <a:gridCol w="1356995"/>
                <a:gridCol w="1356994"/>
                <a:gridCol w="1642745"/>
                <a:gridCol w="1106804"/>
                <a:gridCol w="1821179"/>
              </a:tblGrid>
              <a:tr h="210185">
                <a:tc>
                  <a:txBody>
                    <a:bodyPr/>
                    <a:lstStyle/>
                    <a:p>
                      <a:pPr marL="8255">
                        <a:lnSpc>
                          <a:spcPts val="1555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Медиа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55"/>
                        </a:lnSpc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Подготовка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55"/>
                        </a:lnSpc>
                      </a:pPr>
                      <a:r>
                        <a:rPr sz="1400" spc="-15" dirty="0" err="1">
                          <a:latin typeface="Times New Roman"/>
                          <a:cs typeface="Times New Roman"/>
                        </a:rPr>
                        <a:t>Подготовка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цикл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Разработка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сценария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555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Съемка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55"/>
                        </a:lnSpc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Входящий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состав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материалов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передач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работе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начала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съемки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телевизионно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координационных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работе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социальных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сериала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ts val="1580"/>
                        </a:lnSpc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сериала.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советов, рабочих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групп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социальных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работ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ответственного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других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органов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работников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социальных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социального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общественно-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социальных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служб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580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аботника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некоммерческих,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служб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Ульяновской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предпринимательских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елевидения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области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конфессиональных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регионов.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объединений,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Освещение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решения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вопросов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СМИ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всех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связанных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событий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повышением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уровня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8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социальной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sz="1400" dirty="0" err="1">
                          <a:latin typeface="Times New Roman"/>
                          <a:cs typeface="Times New Roman"/>
                        </a:rPr>
                        <a:t>жизни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граждан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9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направленности.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1655">
                <a:tc>
                  <a:txBody>
                    <a:bodyPr/>
                    <a:lstStyle/>
                    <a:p>
                      <a:pPr marL="8255">
                        <a:lnSpc>
                          <a:spcPts val="1575"/>
                        </a:lnSpc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Команда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660"/>
                        </a:lnSpc>
                      </a:pPr>
                      <a:r>
                        <a:rPr sz="1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890" marR="61594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400" spc="-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4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рофи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льн</a:t>
                      </a:r>
                      <a:r>
                        <a:rPr sz="14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  </a:t>
                      </a:r>
                      <a:r>
                        <a:rPr sz="14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рабочей </a:t>
                      </a:r>
                      <a:r>
                        <a:rPr sz="1400" spc="-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 </a:t>
                      </a:r>
                      <a:r>
                        <a:rPr sz="1400" spc="-2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sz="1400" spc="-1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spc="-6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развитию профессии «социальный работник».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ts val="157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1.Участие</a:t>
                      </a:r>
                      <a:r>
                        <a:rPr sz="14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</a:p>
                    <a:p>
                      <a:pPr marL="9525" marR="6604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формировании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государственного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заказа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разработку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информационной системы поддержки деятельности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социального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работника.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Обеспечение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подготовки социальных работников по выявлению социальных рисков и работы с социальной </a:t>
                      </a:r>
                      <a:r>
                        <a:rPr lang="ru-RU" sz="1400" baseline="0" dirty="0" err="1" smtClean="0">
                          <a:latin typeface="Times New Roman"/>
                          <a:cs typeface="Times New Roman"/>
                        </a:rPr>
                        <a:t>исключённостью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.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575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Высокоэффективный и </a:t>
                      </a:r>
                      <a:r>
                        <a:rPr lang="ru-RU" sz="1400" spc="-5" dirty="0" err="1" smtClean="0">
                          <a:latin typeface="Times New Roman"/>
                          <a:cs typeface="Times New Roman"/>
                        </a:rPr>
                        <a:t>высокорезультативный</a:t>
                      </a:r>
                      <a:r>
                        <a:rPr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специалист</a:t>
                      </a:r>
                    </a:p>
                    <a:p>
                      <a:pPr marL="160655" marR="946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социальной</a:t>
                      </a:r>
                      <a:r>
                        <a:rPr sz="14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службы,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политически</a:t>
                      </a:r>
                    </a:p>
                    <a:p>
                      <a:pPr marL="160655" marR="2920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грамотен, активный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деятель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общественно</a:t>
                      </a: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4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политической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жизни</a:t>
                      </a:r>
                      <a:r>
                        <a:rPr sz="14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региона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287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marR="6267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Внедрение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программы</a:t>
                      </a: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многоступенчатого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бразования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 социального работника.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69555"/>
              </p:ext>
            </p:extLst>
          </p:nvPr>
        </p:nvGraphicFramePr>
        <p:xfrm>
          <a:off x="496862" y="854075"/>
          <a:ext cx="8215628" cy="2499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8715"/>
                <a:gridCol w="1311274"/>
                <a:gridCol w="1311275"/>
                <a:gridCol w="1370674"/>
                <a:gridCol w="1251876"/>
                <a:gridCol w="1821814"/>
              </a:tblGrid>
              <a:tr h="2499995">
                <a:tc>
                  <a:txBody>
                    <a:bodyPr/>
                    <a:lstStyle/>
                    <a:p>
                      <a:pPr marL="8255">
                        <a:lnSpc>
                          <a:spcPts val="157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Ресурсы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Добровольчество, 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волонтерство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, социальное предпринимательство, 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ТОСы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2.Привлечение  меценатов,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благотворительн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фондов.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Добровольчество,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волонтерство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, социальное предпринимательство, </a:t>
                      </a:r>
                      <a:r>
                        <a:rPr lang="ru-RU" sz="1400" spc="-5" dirty="0" err="1" smtClean="0">
                          <a:latin typeface="Times New Roman"/>
                          <a:cs typeface="Times New Roman"/>
                        </a:rPr>
                        <a:t>ТОСы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8255" marR="163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меценатов,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255" marR="27940">
                        <a:lnSpc>
                          <a:spcPct val="100000"/>
                        </a:lnSpc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орите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фондов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ts val="157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Добровольчество, 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волонтерство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, социальное предпринимательство, 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ТОСы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8255" marR="163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меценатов,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255" marR="27940">
                        <a:lnSpc>
                          <a:spcPct val="100000"/>
                        </a:lnSpc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орите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фондов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ru-RU" sz="1450" dirty="0" smtClean="0">
                          <a:latin typeface="Times New Roman"/>
                          <a:cs typeface="Times New Roman"/>
                        </a:rPr>
                        <a:t>Добровольчество, </a:t>
                      </a:r>
                      <a:r>
                        <a:rPr lang="ru-RU" sz="1450" dirty="0" err="1" smtClean="0">
                          <a:latin typeface="Times New Roman"/>
                          <a:cs typeface="Times New Roman"/>
                        </a:rPr>
                        <a:t>волонтерство</a:t>
                      </a:r>
                      <a:r>
                        <a:rPr lang="ru-RU" sz="1450" dirty="0" smtClean="0">
                          <a:latin typeface="Times New Roman"/>
                          <a:cs typeface="Times New Roman"/>
                        </a:rPr>
                        <a:t>, социальное предпринимательство, </a:t>
                      </a:r>
                      <a:r>
                        <a:rPr lang="ru-RU" sz="1450" dirty="0" err="1" smtClean="0">
                          <a:latin typeface="Times New Roman"/>
                          <a:cs typeface="Times New Roman"/>
                        </a:rPr>
                        <a:t>ТОСы</a:t>
                      </a:r>
                      <a:r>
                        <a:rPr lang="ru-RU" sz="1450" dirty="0" smtClean="0">
                          <a:latin typeface="Times New Roma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8890" marR="1631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ри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ие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меценатов,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890" marR="27940">
                        <a:lnSpc>
                          <a:spcPct val="100000"/>
                        </a:lnSpc>
                      </a:pP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орите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 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фондов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57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Добровольчество, 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волонтерство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, социальное предпринимательство, 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ТОСы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.</a:t>
                      </a:r>
                    </a:p>
                    <a:p>
                      <a:pPr marL="8890">
                        <a:lnSpc>
                          <a:spcPts val="1570"/>
                        </a:lnSpc>
                      </a:pP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57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2.Привлечение  меценатов,</a:t>
                      </a:r>
                    </a:p>
                    <a:p>
                      <a:pPr marL="8890">
                        <a:lnSpc>
                          <a:spcPts val="1570"/>
                        </a:lnSpc>
                      </a:pP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благотворительн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lang="ru-RU" sz="1400" dirty="0" err="1" smtClean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 фондов.</a:t>
                      </a:r>
                    </a:p>
                    <a:p>
                      <a:pPr marL="8890">
                        <a:lnSpc>
                          <a:spcPts val="157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97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51523" y="1928202"/>
          <a:ext cx="8392794" cy="46056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540"/>
                <a:gridCol w="4637405"/>
                <a:gridCol w="3371849"/>
              </a:tblGrid>
              <a:tr h="3206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R w="6350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НОРМЫ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НАСТОЯЩЕГО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10401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НОРМЫ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БУДУЩЕГО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BEBEBE"/>
                      </a:solidFill>
                      <a:prstDash val="solid"/>
                    </a:lnL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71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080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широкая сфера деятельности социального</a:t>
                      </a:r>
                      <a:r>
                        <a:rPr sz="11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ориентация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на принесения пользы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человеку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3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рыхлое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структурирование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сферы социальных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услуг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четко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структурировать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отрасль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Bef>
                          <a:spcPts val="97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недостаточно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внебюджетных</a:t>
                      </a:r>
                      <a:r>
                        <a:rPr sz="11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источников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организовывать общественное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мнение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 marR="1021080">
                        <a:lnSpc>
                          <a:spcPts val="132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эмоциональная неустойчивость,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глубокая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восприимчивость,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доброжелательность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профилактика профессионального</a:t>
                      </a:r>
                      <a:r>
                        <a:rPr sz="11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выгорания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318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60896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недостаточная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образованность,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грамотность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коммуникативность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дополнительное образование,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повышение</a:t>
                      </a:r>
                      <a:r>
                        <a:rPr sz="11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статуса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 marR="218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работника, высококвалифицированный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специалист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Bef>
                          <a:spcPts val="105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мотивация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улучшению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оказания качественных социальных</a:t>
                      </a:r>
                      <a:r>
                        <a:rPr sz="11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услуг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255" marR="18097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введение многоступенчатого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дополнительного  образования для социального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</a:t>
                      </a:r>
                      <a:r>
                        <a:rPr sz="11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(постоянное  обучение)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65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профессионал своего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дела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marR="25400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социальный работник должен стать специалистом</a:t>
                      </a:r>
                      <a:r>
                        <a:rPr sz="110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–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универсалом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 навыками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коммуникации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27329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социальный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работник-профессионал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своего</a:t>
                      </a:r>
                      <a:r>
                        <a:rPr sz="11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дела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повышение статуса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72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нехватка медицинских знаний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для оказания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первой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медицинской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помощи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получение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дополнительного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9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255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недостаточный статус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обществе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формирование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нового имиджа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975"/>
                        </a:spcBef>
                      </a:pP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12382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недостаточно престижная профессия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</a:t>
                      </a:r>
                      <a:r>
                        <a:rPr sz="11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повышение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роли социального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обществе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3111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эмоциональное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выгорание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профилактика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самовыгорания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неправильно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сформировано общественное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мнение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ситуациях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привлечения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ts val="1275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 работника к оказанию</a:t>
                      </a:r>
                      <a:r>
                        <a:rPr sz="11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помощи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Сформировать общественное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мнение по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доверию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ts val="1275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профессии социального</a:t>
                      </a:r>
                      <a:r>
                        <a:rPr sz="11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955292" y="1309116"/>
            <a:ext cx="2944368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5715" y="1309116"/>
            <a:ext cx="428243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9115" y="1309116"/>
            <a:ext cx="2244851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86482" y="462534"/>
            <a:ext cx="5121910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algn="ctr">
              <a:lnSpc>
                <a:spcPct val="100000"/>
              </a:lnSpc>
            </a:pPr>
            <a:r>
              <a:rPr sz="1800" b="1" spc="-155" dirty="0" smtClean="0">
                <a:solidFill>
                  <a:srgbClr val="E60000"/>
                </a:solidFill>
                <a:latin typeface="Arial"/>
                <a:cs typeface="Arial"/>
              </a:rPr>
              <a:t>«</a:t>
            </a:r>
            <a:r>
              <a:rPr sz="1800" b="1" spc="-155" dirty="0">
                <a:solidFill>
                  <a:srgbClr val="E60000"/>
                </a:solidFill>
                <a:latin typeface="Arial"/>
                <a:cs typeface="Arial"/>
              </a:rPr>
              <a:t>Социальный </a:t>
            </a:r>
            <a:r>
              <a:rPr sz="1800" b="1" spc="-120" dirty="0">
                <a:solidFill>
                  <a:srgbClr val="E60000"/>
                </a:solidFill>
                <a:latin typeface="Arial"/>
                <a:cs typeface="Arial"/>
              </a:rPr>
              <a:t>работник</a:t>
            </a:r>
            <a:r>
              <a:rPr sz="1800" b="1" spc="-60" dirty="0">
                <a:solidFill>
                  <a:srgbClr val="E60000"/>
                </a:solidFill>
                <a:latin typeface="Arial"/>
                <a:cs typeface="Arial"/>
              </a:rPr>
              <a:t> </a:t>
            </a:r>
            <a:r>
              <a:rPr sz="1800" b="1" spc="-135" dirty="0" err="1">
                <a:solidFill>
                  <a:srgbClr val="E60000"/>
                </a:solidFill>
                <a:latin typeface="Arial"/>
                <a:cs typeface="Arial"/>
              </a:rPr>
              <a:t>будущего</a:t>
            </a:r>
            <a:r>
              <a:rPr sz="1800" b="1" spc="-135" dirty="0" smtClean="0">
                <a:solidFill>
                  <a:srgbClr val="E60000"/>
                </a:solidFill>
                <a:latin typeface="Arial"/>
                <a:cs typeface="Arial"/>
              </a:rPr>
              <a:t>»</a:t>
            </a:r>
            <a:endParaRPr lang="ru-RU" sz="1800" b="1" spc="-135" dirty="0" smtClean="0">
              <a:solidFill>
                <a:srgbClr val="E60000"/>
              </a:solidFill>
              <a:latin typeface="Arial"/>
              <a:cs typeface="Arial"/>
            </a:endParaRPr>
          </a:p>
          <a:p>
            <a:pPr marL="358775" algn="ctr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43505" algn="l"/>
                <a:tab pos="3176905" algn="l"/>
              </a:tabLst>
            </a:pPr>
            <a:r>
              <a:rPr sz="1800" b="1" spc="-170" dirty="0">
                <a:solidFill>
                  <a:srgbClr val="0F243E"/>
                </a:solidFill>
                <a:latin typeface="Arial"/>
                <a:cs typeface="Arial"/>
              </a:rPr>
              <a:t>НОРМЫ</a:t>
            </a:r>
            <a:r>
              <a:rPr sz="1800" b="1" spc="-9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800" b="1" spc="-250" dirty="0">
                <a:solidFill>
                  <a:srgbClr val="0F243E"/>
                </a:solidFill>
                <a:latin typeface="Arial"/>
                <a:cs typeface="Arial"/>
              </a:rPr>
              <a:t>НАСТОЯЩЕГО	</a:t>
            </a:r>
            <a:r>
              <a:rPr sz="1800" b="1" spc="-105" dirty="0">
                <a:solidFill>
                  <a:srgbClr val="0F243E"/>
                </a:solidFill>
                <a:latin typeface="Arial"/>
                <a:cs typeface="Arial"/>
              </a:rPr>
              <a:t>–	</a:t>
            </a:r>
            <a:r>
              <a:rPr sz="1800" b="1" spc="-170" dirty="0">
                <a:solidFill>
                  <a:srgbClr val="0F243E"/>
                </a:solidFill>
                <a:latin typeface="Arial"/>
                <a:cs typeface="Arial"/>
              </a:rPr>
              <a:t>НОРМЫ</a:t>
            </a:r>
            <a:r>
              <a:rPr sz="1800" b="1" spc="-14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800" b="1" spc="-229" dirty="0">
                <a:solidFill>
                  <a:srgbClr val="0F243E"/>
                </a:solidFill>
                <a:latin typeface="Arial"/>
                <a:cs typeface="Arial"/>
              </a:rPr>
              <a:t>БУДУЩЕГО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5541" y="116598"/>
          <a:ext cx="8230234" cy="638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4500880"/>
                <a:gridCol w="3195954"/>
              </a:tblGrid>
              <a:tr h="448945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R w="6350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14922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НОРМЫ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НАСТОЯЩЕГО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95186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НОРМЫ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БУДУЩЕГО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BEBEBE"/>
                      </a:solidFill>
                      <a:prstDash val="solid"/>
                    </a:lnL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</a:tr>
              <a:tr h="579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5"/>
                        </a:lnSpc>
                        <a:spcBef>
                          <a:spcPts val="650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14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не прорисован четкий имидж социального</a:t>
                      </a:r>
                      <a:r>
                        <a:rPr sz="1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система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условий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саморазвития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самообразования, включение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непрерывного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дополнительного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79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5"/>
                        </a:lnSpc>
                        <a:spcBef>
                          <a:spcPts val="650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15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28511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большой документооборот и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сложность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согласования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управленческих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решений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236854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упрощение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документооборота,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оптимизация  управленческих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решений и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процедур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управления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747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70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5"/>
                        </a:lnSpc>
                        <a:spcBef>
                          <a:spcPts val="890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16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" marR="31051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недостаточно высокий морально-нравственный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эстетический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образ  социального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" marR="4273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введение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профстандартов и системы качества  оценки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труда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каждого социального</a:t>
                      </a:r>
                      <a:r>
                        <a:rPr sz="11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89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5"/>
                        </a:lnSpc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17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spc="-5" dirty="0" err="1" smtClean="0">
                          <a:latin typeface="Times New Roman"/>
                          <a:cs typeface="Times New Roman"/>
                        </a:rPr>
                        <a:t>недостаточная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 err="1" smtClean="0">
                          <a:latin typeface="Times New Roman"/>
                          <a:cs typeface="Times New Roman"/>
                        </a:rPr>
                        <a:t>оплата</a:t>
                      </a:r>
                      <a:r>
                        <a:rPr sz="1100" spc="-7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труда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повышение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оплаты труда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 работника</a:t>
                      </a:r>
                      <a:r>
                        <a:rPr sz="11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зависимости от оценок качества оказания</a:t>
                      </a:r>
                      <a:r>
                        <a:rPr sz="11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услуг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579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0"/>
                        </a:lnSpc>
                        <a:spcBef>
                          <a:spcPts val="655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18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несовершенное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законодательство в сфере социального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обслуживания</a:t>
                      </a:r>
                      <a:r>
                        <a:rPr sz="11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 marR="2857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социальной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защиты населения,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 частности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442-ФЗ, 120-ФЗ, КоАП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(будет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уточнено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 отдельном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слайде)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6921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внесение изменений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нормативно правовые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акты, а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именно 442-ФЗ, 120-ФЗ,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КоАП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79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0"/>
                        </a:lnSpc>
                        <a:spcBef>
                          <a:spcPts val="655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19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32766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недостаточный профессиональный уровень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социального  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811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411480" algn="just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введение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специального 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базового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образования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междисциплинарного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характера,</a:t>
                      </a:r>
                      <a:r>
                        <a:rPr sz="11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возможность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получения многоступенчатого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579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0"/>
                        </a:lnSpc>
                        <a:spcBef>
                          <a:spcPts val="660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20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непонимание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обществом роли социального</a:t>
                      </a:r>
                      <a:r>
                        <a:rPr sz="11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34417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высокообразованнный,</a:t>
                      </a:r>
                      <a:r>
                        <a:rPr sz="11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конкурентноспособный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профессионал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1874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0"/>
                        </a:lnSpc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21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985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потенциально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опасные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условия</a:t>
                      </a:r>
                      <a:r>
                        <a:rPr sz="11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труда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382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marR="4813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введение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мер социальной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защиты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для</a:t>
                      </a:r>
                      <a:r>
                        <a:rPr sz="11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самого  социального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75"/>
                        </a:lnSpc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22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предпенсионный возраст, недостаток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молодых</a:t>
                      </a:r>
                      <a:r>
                        <a:rPr sz="11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кадров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620" marR="14224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привлечение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 образование молодежи,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повышение  уровня нравственности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ответственности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среди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социальных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работников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70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75"/>
                        </a:lnSpc>
                        <a:spcBef>
                          <a:spcPts val="894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23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" marR="5378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определен юридический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статус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предпринимателя,  отсутствуют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стандарты качества, меры</a:t>
                      </a:r>
                      <a:r>
                        <a:rPr sz="11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стимулирования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разработан стандарт качества и</a:t>
                      </a:r>
                      <a:r>
                        <a:rPr sz="1100" spc="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меры</a:t>
                      </a: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стимулирования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предпринимателя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95541" y="116598"/>
          <a:ext cx="8230870" cy="357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/>
                <a:gridCol w="4572635"/>
                <a:gridCol w="3124835"/>
              </a:tblGrid>
              <a:tr h="448945">
                <a:tc>
                  <a:txBody>
                    <a:bodyPr/>
                    <a:lstStyle/>
                    <a:p>
                      <a:pPr marL="18161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№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128270" marB="0">
                    <a:lnR w="6350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НОРМЫ 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НАСТОЯЩЕГО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 marL="9163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НОРМЫ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БУДУЩЕГО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3825" marB="0">
                    <a:lnL w="6350">
                      <a:solidFill>
                        <a:srgbClr val="BEBEBE"/>
                      </a:solidFill>
                      <a:prstDash val="solid"/>
                    </a:lnL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</a:tr>
              <a:tr h="770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5"/>
                        </a:lnSpc>
                        <a:spcBef>
                          <a:spcPts val="885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24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" marR="73342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определен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круг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деятельности социального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предпринимателя,  не введены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ОКВЭД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доработать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круг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деятельности с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учетом</a:t>
                      </a:r>
                      <a:r>
                        <a:rPr sz="11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ОКВЭД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70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5"/>
                        </a:lnSpc>
                        <a:spcBef>
                          <a:spcPts val="885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25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отсутствие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методического сопровождения и контроля</a:t>
                      </a:r>
                      <a:r>
                        <a:rPr sz="11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предпринимателя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разработать методическое сопровождение</a:t>
                      </a:r>
                      <a:r>
                        <a:rPr sz="11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6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возложить на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органы социальной</a:t>
                      </a:r>
                      <a:r>
                        <a:rPr sz="11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защиты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70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0"/>
                        </a:lnSpc>
                        <a:spcBef>
                          <a:spcPts val="890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26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низкий уровень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партнерства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СМИ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предпринимателями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7620" marR="26670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повышение уровня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социального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партнерства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со  всеми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контрагентами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702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94945">
                        <a:lnSpc>
                          <a:spcPts val="1280"/>
                        </a:lnSpc>
                        <a:spcBef>
                          <a:spcPts val="890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27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отсутствие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конкурса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при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отборе граждан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на социальную</a:t>
                      </a:r>
                      <a:r>
                        <a:rPr sz="11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работу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7620" marR="115379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конкурсная основа</a:t>
                      </a:r>
                      <a:r>
                        <a:rPr sz="11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прохождения  профессионального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отбора</a:t>
                      </a:r>
                    </a:p>
                  </a:txBody>
                  <a:tcPr marL="0" marR="0" marT="1905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9944" y="372236"/>
            <a:ext cx="6484111" cy="276999"/>
          </a:xfrm>
        </p:spPr>
        <p:txBody>
          <a:bodyPr/>
          <a:lstStyle/>
          <a:p>
            <a:r>
              <a:rPr lang="ru-RU" dirty="0" smtClean="0"/>
              <a:t>Социальный работник: от настоящего к будущему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733800" cy="3662541"/>
          </a:xfrm>
        </p:spPr>
        <p:txBody>
          <a:bodyPr/>
          <a:lstStyle/>
          <a:p>
            <a:r>
              <a:rPr lang="ru-RU" dirty="0" smtClean="0"/>
              <a:t>Цель профессиональной деятельности по профессиональному стандарту № 6 (приказ Минтруда России от 18.11.2013 № 677 н «Об утверждении профессионального стандарта «Социальный работник»)</a:t>
            </a:r>
          </a:p>
          <a:p>
            <a:endParaRPr lang="ru-RU" dirty="0" smtClean="0"/>
          </a:p>
          <a:p>
            <a:pPr algn="just"/>
            <a:r>
              <a:rPr lang="ru-RU" sz="1400" dirty="0" smtClean="0"/>
              <a:t>Предоставление </a:t>
            </a:r>
            <a:r>
              <a:rPr lang="ru-RU" sz="1400" dirty="0"/>
              <a:t>гражданину, признанному находящимся в трудной жизненной ситуации, частично или полностью утратившему способность к самообслуживанию, социального обслуживания в целях нормализации условий жизнедеятельности и (или) повышения степени самостоятельного удовлетворения основных жизненных </a:t>
            </a:r>
            <a:r>
              <a:rPr lang="ru-RU" sz="1400" dirty="0" smtClean="0"/>
              <a:t>потребностей</a:t>
            </a:r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4053840" cy="4524315"/>
          </a:xfrm>
        </p:spPr>
        <p:txBody>
          <a:bodyPr/>
          <a:lstStyle/>
          <a:p>
            <a:r>
              <a:rPr lang="ru-RU" dirty="0" smtClean="0"/>
              <a:t>Цель по Атласу новых профессий </a:t>
            </a:r>
            <a:r>
              <a:rPr lang="ru-RU" dirty="0" err="1" smtClean="0"/>
              <a:t>Сколково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1400" dirty="0" smtClean="0"/>
              <a:t>Управление </a:t>
            </a:r>
            <a:r>
              <a:rPr lang="ru-RU" sz="1400" dirty="0" err="1" smtClean="0"/>
              <a:t>краудсорсинговой</a:t>
            </a:r>
            <a:r>
              <a:rPr lang="ru-RU" sz="1400" dirty="0" smtClean="0"/>
              <a:t> (общественной)  платформой </a:t>
            </a:r>
            <a:r>
              <a:rPr lang="ru-RU" sz="1400" dirty="0"/>
              <a:t>по сбору информации о проблемах семей, домов, </a:t>
            </a:r>
            <a:r>
              <a:rPr lang="ru-RU" sz="1400" dirty="0" smtClean="0"/>
              <a:t>районов</a:t>
            </a:r>
            <a:r>
              <a:rPr lang="ru-RU" sz="1400" dirty="0"/>
              <a:t>, дорог, парков и других общественных пространств и т. д</a:t>
            </a:r>
            <a:r>
              <a:rPr lang="ru-RU" sz="1400" dirty="0" smtClean="0"/>
              <a:t>., передача запросов </a:t>
            </a:r>
            <a:r>
              <a:rPr lang="ru-RU" sz="1400" dirty="0"/>
              <a:t>в </a:t>
            </a:r>
            <a:r>
              <a:rPr lang="ru-RU" sz="1400" dirty="0" smtClean="0"/>
              <a:t>государственные </a:t>
            </a:r>
            <a:r>
              <a:rPr lang="ru-RU" sz="1400" dirty="0"/>
              <a:t>организации или </a:t>
            </a:r>
            <a:r>
              <a:rPr lang="ru-RU" sz="1400" dirty="0" smtClean="0"/>
              <a:t>НКО и отслеживание </a:t>
            </a:r>
            <a:r>
              <a:rPr lang="ru-RU" sz="1400" dirty="0"/>
              <a:t>их </a:t>
            </a:r>
            <a:r>
              <a:rPr lang="ru-RU" sz="1400" dirty="0" smtClean="0"/>
              <a:t>решений, ведение досье </a:t>
            </a:r>
            <a:r>
              <a:rPr lang="ru-RU" sz="1400" dirty="0"/>
              <a:t>личных запросов на помощь (например, дети</a:t>
            </a:r>
            <a:r>
              <a:rPr lang="ru-RU" sz="1400" dirty="0" smtClean="0"/>
              <a:t>, инвалиды, </a:t>
            </a:r>
            <a:r>
              <a:rPr lang="ru-RU" sz="1400" dirty="0"/>
              <a:t>или одинокие пенсионеры) и </a:t>
            </a:r>
            <a:r>
              <a:rPr lang="ru-RU" sz="1400" dirty="0" smtClean="0"/>
              <a:t>обеспечение связи между </a:t>
            </a:r>
            <a:r>
              <a:rPr lang="ru-RU" sz="1400" dirty="0"/>
              <a:t>нуждающимися в помощи и благотворителями, </a:t>
            </a:r>
            <a:r>
              <a:rPr lang="ru-RU" sz="1400" dirty="0" smtClean="0"/>
              <a:t>которые оказывают </a:t>
            </a:r>
            <a:r>
              <a:rPr lang="ru-RU" sz="1400" dirty="0"/>
              <a:t>помощь в различной форме (деньги, </a:t>
            </a:r>
            <a:r>
              <a:rPr lang="ru-RU" sz="1400" dirty="0" smtClean="0"/>
              <a:t>натуральные взносы</a:t>
            </a:r>
            <a:r>
              <a:rPr lang="ru-RU" sz="1400" dirty="0"/>
              <a:t>, совместное времяпровождение и др.).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302826" y="3559134"/>
            <a:ext cx="304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3400" y="990600"/>
            <a:ext cx="3429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Настоящее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953000" y="990600"/>
            <a:ext cx="3581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Будущее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6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6155" y="1325880"/>
            <a:ext cx="1391412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97098" y="562483"/>
            <a:ext cx="35210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155" dirty="0" smtClean="0">
                <a:solidFill>
                  <a:srgbClr val="E60000"/>
                </a:solidFill>
                <a:latin typeface="Arial"/>
                <a:cs typeface="Arial"/>
              </a:rPr>
              <a:t>«</a:t>
            </a:r>
            <a:r>
              <a:rPr sz="1800" b="1" spc="-155" dirty="0">
                <a:solidFill>
                  <a:srgbClr val="E60000"/>
                </a:solidFill>
                <a:latin typeface="Arial"/>
                <a:cs typeface="Arial"/>
              </a:rPr>
              <a:t>Социальный </a:t>
            </a:r>
            <a:r>
              <a:rPr sz="1800" b="1" spc="-120" dirty="0">
                <a:solidFill>
                  <a:srgbClr val="E60000"/>
                </a:solidFill>
                <a:latin typeface="Arial"/>
                <a:cs typeface="Arial"/>
              </a:rPr>
              <a:t>работник</a:t>
            </a:r>
            <a:r>
              <a:rPr sz="1800" b="1" spc="-95" dirty="0">
                <a:solidFill>
                  <a:srgbClr val="E60000"/>
                </a:solidFill>
                <a:latin typeface="Arial"/>
                <a:cs typeface="Arial"/>
              </a:rPr>
              <a:t> </a:t>
            </a:r>
            <a:r>
              <a:rPr sz="1800" b="1" spc="-135" dirty="0" err="1">
                <a:solidFill>
                  <a:srgbClr val="E60000"/>
                </a:solidFill>
                <a:latin typeface="Arial"/>
                <a:cs typeface="Arial"/>
              </a:rPr>
              <a:t>будущего</a:t>
            </a:r>
            <a:r>
              <a:rPr sz="1800" b="1" spc="-135" dirty="0" smtClean="0">
                <a:solidFill>
                  <a:srgbClr val="E60000"/>
                </a:solidFill>
                <a:latin typeface="Arial"/>
                <a:cs typeface="Arial"/>
              </a:rPr>
              <a:t>»</a:t>
            </a:r>
            <a:endParaRPr lang="ru-RU" sz="1800" b="1" spc="-135" dirty="0" smtClean="0">
              <a:solidFill>
                <a:srgbClr val="E600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42545" algn="ctr">
              <a:lnSpc>
                <a:spcPct val="100000"/>
              </a:lnSpc>
            </a:pPr>
            <a:r>
              <a:rPr sz="1800" b="1" spc="-200" dirty="0">
                <a:solidFill>
                  <a:srgbClr val="0F243E"/>
                </a:solidFill>
                <a:latin typeface="Arial"/>
                <a:cs typeface="Arial"/>
              </a:rPr>
              <a:t>ТОП</a:t>
            </a:r>
            <a:r>
              <a:rPr sz="1800" b="1" spc="-110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800" b="1" spc="-130" dirty="0">
                <a:solidFill>
                  <a:srgbClr val="0F243E"/>
                </a:solidFill>
                <a:latin typeface="Arial"/>
                <a:cs typeface="Arial"/>
              </a:rPr>
              <a:t>НОРМ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9737" y="1857336"/>
          <a:ext cx="8072754" cy="4556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0"/>
                <a:gridCol w="4000500"/>
                <a:gridCol w="2857500"/>
                <a:gridCol w="929004"/>
              </a:tblGrid>
              <a:tr h="673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63650">
                        <a:lnSpc>
                          <a:spcPct val="100000"/>
                        </a:lnSpc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НОРМЫ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НАСТОЯЩЕГО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87400">
                        <a:lnSpc>
                          <a:spcPct val="100000"/>
                        </a:lnSpc>
                      </a:pPr>
                      <a:r>
                        <a:rPr sz="12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НОРМЫ</a:t>
                      </a:r>
                      <a:r>
                        <a:rPr sz="12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БУДУЩЕГО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72085">
                        <a:lnSpc>
                          <a:spcPct val="100000"/>
                        </a:lnSpc>
                      </a:pPr>
                      <a:r>
                        <a:rPr sz="12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РЕЙТИНГ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BEBEBE"/>
                      </a:solidFill>
                      <a:prstDash val="solid"/>
                    </a:lnL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60000"/>
                    </a:solidFill>
                  </a:tcPr>
                </a:tc>
              </a:tr>
              <a:tr h="6584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0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отсутствие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адекватного статуса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социального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390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существенное повышение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статуса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(имиджа)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социального работника</a:t>
                      </a:r>
                      <a:r>
                        <a:rPr sz="14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 обществе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3+3+3+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+2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ts val="160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+1+1+2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</a:tr>
              <a:tr h="810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05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marR="451484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недостаточный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профессиональный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уровень  образования социального работника (много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аттестованных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работников)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marR="371475" algn="just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введение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базового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специального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многоступенчатого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образования  междисциплинарного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характера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810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3+3+3+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+2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4795">
                        <a:lnSpc>
                          <a:spcPts val="160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+1+1=15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0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большой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документооборот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сложность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согласования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управленческих решений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внутри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социальной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службы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37846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упрощение документооборота,  реструктуризация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региональной  социальной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службы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1+2+2+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+2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64795">
                        <a:lnSpc>
                          <a:spcPts val="1605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+2+2=13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501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ts val="166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несовершенное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законодательство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сфере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 marR="208279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социального обслуживания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социальной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защиты  населения, в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частности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442-ФЗ (не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разработан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административный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регламент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социального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795" marR="29337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сопровождения),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120-ФЗ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(отсутствует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единый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регламент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межведомственного взаимодействия),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слабая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результативность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применения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КоАП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430" marR="213360" algn="just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внесение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изменений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нормативно  правовые акты,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 именно 442-ФЗ,  120-ФЗ,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КоАП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1+1+3+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+3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=10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7579" y="1325880"/>
            <a:ext cx="2340864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97098" y="562483"/>
            <a:ext cx="352107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155" dirty="0" smtClean="0">
                <a:solidFill>
                  <a:srgbClr val="E60000"/>
                </a:solidFill>
                <a:latin typeface="Arial"/>
                <a:cs typeface="Arial"/>
              </a:rPr>
              <a:t>«</a:t>
            </a:r>
            <a:r>
              <a:rPr sz="1800" b="1" spc="-155" dirty="0">
                <a:solidFill>
                  <a:srgbClr val="E60000"/>
                </a:solidFill>
                <a:latin typeface="Arial"/>
                <a:cs typeface="Arial"/>
              </a:rPr>
              <a:t>Социальный </a:t>
            </a:r>
            <a:r>
              <a:rPr sz="1800" b="1" spc="-120" dirty="0">
                <a:solidFill>
                  <a:srgbClr val="E60000"/>
                </a:solidFill>
                <a:latin typeface="Arial"/>
                <a:cs typeface="Arial"/>
              </a:rPr>
              <a:t>работник</a:t>
            </a:r>
            <a:r>
              <a:rPr sz="1800" b="1" spc="-95" dirty="0">
                <a:solidFill>
                  <a:srgbClr val="E60000"/>
                </a:solidFill>
                <a:latin typeface="Arial"/>
                <a:cs typeface="Arial"/>
              </a:rPr>
              <a:t> </a:t>
            </a:r>
            <a:r>
              <a:rPr sz="1800" b="1" spc="-135" dirty="0" err="1">
                <a:solidFill>
                  <a:srgbClr val="E60000"/>
                </a:solidFill>
                <a:latin typeface="Arial"/>
                <a:cs typeface="Arial"/>
              </a:rPr>
              <a:t>будущего</a:t>
            </a:r>
            <a:r>
              <a:rPr sz="1800" b="1" spc="-135" dirty="0" smtClean="0">
                <a:solidFill>
                  <a:srgbClr val="E60000"/>
                </a:solidFill>
                <a:latin typeface="Arial"/>
                <a:cs typeface="Arial"/>
              </a:rPr>
              <a:t>»</a:t>
            </a:r>
            <a:endParaRPr lang="ru-RU" sz="1800" b="1" spc="-135" dirty="0" smtClean="0">
              <a:solidFill>
                <a:srgbClr val="E600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444500">
              <a:lnSpc>
                <a:spcPct val="100000"/>
              </a:lnSpc>
            </a:pPr>
            <a:r>
              <a:rPr sz="1800" b="1" spc="-285" dirty="0">
                <a:solidFill>
                  <a:srgbClr val="0F243E"/>
                </a:solidFill>
                <a:latin typeface="Arial"/>
                <a:cs typeface="Arial"/>
              </a:rPr>
              <a:t>БАРЬЕРЫ</a:t>
            </a:r>
            <a:r>
              <a:rPr sz="1800" b="1" spc="-95" dirty="0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sz="1800" b="1" spc="-229" dirty="0">
                <a:solidFill>
                  <a:srgbClr val="0F243E"/>
                </a:solidFill>
                <a:latin typeface="Arial"/>
                <a:cs typeface="Arial"/>
              </a:rPr>
              <a:t>ПЕРЕХОДА</a:t>
            </a:r>
            <a:endParaRPr sz="18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2249" y="1922398"/>
          <a:ext cx="8429625" cy="4486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4875"/>
                <a:gridCol w="3714750"/>
              </a:tblGrid>
              <a:tr h="64262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2000" b="1" spc="-3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БАРЬЕР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762000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2000" b="1" spc="-1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НОРМЫ</a:t>
                      </a:r>
                      <a:r>
                        <a:rPr sz="20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БУДУЩЕГО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  <a:tr h="658495">
                <a:tc>
                  <a:txBody>
                    <a:bodyPr/>
                    <a:lstStyle/>
                    <a:p>
                      <a:pPr marL="13335" marR="100965">
                        <a:lnSpc>
                          <a:spcPct val="100000"/>
                        </a:lnSpc>
                        <a:spcBef>
                          <a:spcPts val="131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Отсутствие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информации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роли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месте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социального  работника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в жизни</a:t>
                      </a:r>
                      <a:r>
                        <a:rPr sz="16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общества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6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105410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Повышение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статуса (имиджа)  социального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работника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303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3335" marR="80454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Недостаточное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финансирование, отсутствие  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необходимого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стандарта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базового</a:t>
                      </a:r>
                      <a:r>
                        <a:rPr sz="16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3335" marR="766445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многоступенчатого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образования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социального  работника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655955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Введение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специального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базового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образования междисциплинарного  характера, возможность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получения 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многоступенчатого</a:t>
                      </a:r>
                      <a:r>
                        <a:rPr sz="16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133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Не разработан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оптимальный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механизм</a:t>
                      </a:r>
                      <a:r>
                        <a:rPr sz="16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электронного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3335" marR="54292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документооборота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недостаточно эффективная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система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межведомственного</a:t>
                      </a:r>
                      <a:r>
                        <a:rPr sz="16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взаимодействия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Упрощение</a:t>
                      </a:r>
                      <a:r>
                        <a:rPr sz="16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документооборота,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оптимизация управленческих решений</a:t>
                      </a:r>
                      <a:r>
                        <a:rPr sz="16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процедур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управления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880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 smtClean="0">
                        <a:latin typeface="Times New Roman"/>
                        <a:cs typeface="Times New Roman"/>
                      </a:endParaRPr>
                    </a:p>
                    <a:p>
                      <a:pPr marL="13335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600" spc="-5" dirty="0" err="1" smtClean="0">
                          <a:latin typeface="Times New Roman"/>
                          <a:cs typeface="Times New Roman"/>
                        </a:rPr>
                        <a:t>Не</a:t>
                      </a: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учтены мнения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экспертов-практиков</a:t>
                      </a:r>
                      <a:r>
                        <a:rPr sz="16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при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3335">
                        <a:lnSpc>
                          <a:spcPts val="185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изменении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разработке нормативно правовых</a:t>
                      </a:r>
                      <a:r>
                        <a:rPr sz="16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актов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4604" marR="457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Внесение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изменений в 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нормативно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правовые акты,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а именно 442-ФЗ, 120-ФЗ,  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КоАП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944" y="372236"/>
            <a:ext cx="6484111" cy="553998"/>
          </a:xfrm>
        </p:spPr>
        <p:txBody>
          <a:bodyPr/>
          <a:lstStyle/>
          <a:p>
            <a:pPr algn="ctr"/>
            <a:r>
              <a:rPr lang="ru-RU" dirty="0" smtClean="0"/>
              <a:t>Идеологическая платформа </a:t>
            </a:r>
            <a:br>
              <a:rPr lang="ru-RU" dirty="0" smtClean="0"/>
            </a:br>
            <a:r>
              <a:rPr lang="ru-RU" dirty="0" smtClean="0"/>
              <a:t>перехода к социальному работнику будущего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305800" cy="4708981"/>
          </a:xfrm>
        </p:spPr>
        <p:txBody>
          <a:bodyPr/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Социальный работник будущего – это специалист, способный идентифицировать социальные риски, определять социальные дефициты и разрабатывать программы выхода из состояния социальной </a:t>
            </a:r>
            <a:r>
              <a:rPr lang="ru-RU" dirty="0" err="1" smtClean="0"/>
              <a:t>исключённости</a:t>
            </a:r>
            <a:r>
              <a:rPr lang="ru-RU" dirty="0" smtClean="0"/>
              <a:t> для индивидуумов и групп.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Социальный работник будущего способен выявлять ресурсы общества, необходимые для преодоления социальных дефицитов и минимизации социальных рисков.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Социальный работник – специалист по преодолению социальной </a:t>
            </a:r>
            <a:r>
              <a:rPr lang="ru-RU" dirty="0" err="1" smtClean="0"/>
              <a:t>исключённости</a:t>
            </a:r>
            <a:r>
              <a:rPr lang="ru-RU" dirty="0" smtClean="0"/>
              <a:t>, который может её идентифицировать, определить источники её возникновения, в сотрудничестве с другими специалистами и представителями гражданского общества разработать программу реабилитации человека, или группы, подвергшейся социальной </a:t>
            </a:r>
            <a:r>
              <a:rPr lang="ru-RU" dirty="0" err="1" smtClean="0"/>
              <a:t>исключённости</a:t>
            </a:r>
            <a:r>
              <a:rPr lang="ru-RU" dirty="0" smtClean="0"/>
              <a:t>, обучить преодолению социальной </a:t>
            </a:r>
            <a:r>
              <a:rPr lang="ru-RU" dirty="0" err="1" smtClean="0"/>
              <a:t>исключённости</a:t>
            </a:r>
            <a:r>
              <a:rPr lang="ru-RU" dirty="0" smtClean="0"/>
              <a:t>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dirty="0" smtClean="0"/>
              <a:t>Социальный работник – основной проводник принципов социальной сплочённости в обществе.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1708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2682</Words>
  <Application>Microsoft Office PowerPoint</Application>
  <PresentationFormat>Экран (4:3)</PresentationFormat>
  <Paragraphs>605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Социальный работник: от настоящего к будущему</vt:lpstr>
      <vt:lpstr>Презентация PowerPoint</vt:lpstr>
      <vt:lpstr>Презентация PowerPoint</vt:lpstr>
      <vt:lpstr>Идеологическая платформа  перехода к социальному работнику будущего</vt:lpstr>
      <vt:lpstr>Социальная сплочённость  – основа профессионального мировоззрения социального работника будущего</vt:lpstr>
      <vt:lpstr>Презентация PowerPoint</vt:lpstr>
      <vt:lpstr>Презентация PowerPoint</vt:lpstr>
      <vt:lpstr>Портрет компетенций социального работника будущего</vt:lpstr>
      <vt:lpstr>Презентация PowerPoint</vt:lpstr>
      <vt:lpstr>Презентация PowerPoint</vt:lpstr>
      <vt:lpstr>Презентация PowerPoint</vt:lpstr>
      <vt:lpstr>Презентация PowerPoint</vt:lpstr>
      <vt:lpstr>«Социальный работник будущего»   ДОРОЖНАЯ КАРТА – СТАРТОВЫЕ ДЕЙСТВИЯ</vt:lpstr>
      <vt:lpstr> «Социальный работник будущего»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</dc:creator>
  <cp:lastModifiedBy>Марина</cp:lastModifiedBy>
  <cp:revision>40</cp:revision>
  <dcterms:created xsi:type="dcterms:W3CDTF">2018-02-27T12:39:43Z</dcterms:created>
  <dcterms:modified xsi:type="dcterms:W3CDTF">2018-05-31T03:40:56Z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2018-02-27T00:00:00Z</vt:filetime>
  </property>
</Properties>
</file>