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4" r:id="rId2"/>
    <p:sldId id="268" r:id="rId3"/>
    <p:sldId id="269" r:id="rId4"/>
    <p:sldId id="275" r:id="rId5"/>
    <p:sldId id="270" r:id="rId6"/>
    <p:sldId id="276" r:id="rId7"/>
    <p:sldId id="271" r:id="rId8"/>
    <p:sldId id="272" r:id="rId9"/>
    <p:sldId id="277" r:id="rId10"/>
    <p:sldId id="278" r:id="rId11"/>
    <p:sldId id="279" r:id="rId12"/>
    <p:sldId id="280" r:id="rId13"/>
    <p:sldId id="28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1F7764-90F3-4323-ADC1-AAB10706F516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C14F7-268A-42A8-BCB6-D308AE102F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C14F7-268A-42A8-BCB6-D308AE102F36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C14F7-268A-42A8-BCB6-D308AE102F36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3DC6-7BF2-4594-B442-E6B3366DF1F7}" type="datetime1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C45D-71CB-4AE9-B96B-B59617811D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5C19-F344-42DA-BC61-396A6858E8CE}" type="datetime1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C45D-71CB-4AE9-B96B-B59617811D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ED1E-57D5-45CD-9B5D-2C54B7CFD24F}" type="datetime1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C45D-71CB-4AE9-B96B-B59617811D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8580-8D64-40CF-AE3B-9D77CA562B00}" type="datetime1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C45D-71CB-4AE9-B96B-B59617811D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03C5-E3A4-4966-89EE-508F7730AAB3}" type="datetime1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C45D-71CB-4AE9-B96B-B59617811D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D79B-6196-45DA-829A-C9BC7D46B935}" type="datetime1">
              <a:rPr lang="ru-RU" smtClean="0"/>
              <a:pPr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C45D-71CB-4AE9-B96B-B59617811D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8C65-47EB-4710-95B8-6D0B613CC014}" type="datetime1">
              <a:rPr lang="ru-RU" smtClean="0"/>
              <a:pPr/>
              <a:t>28.02.2018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C45D-71CB-4AE9-B96B-B59617811D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990E-EE45-4BB1-9A1D-CBD3BE9A6E56}" type="datetime1">
              <a:rPr lang="ru-RU" smtClean="0"/>
              <a:pPr/>
              <a:t>28.02.2018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C45D-71CB-4AE9-B96B-B59617811D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2508-487B-48F9-8E0B-6D1D290273DA}" type="datetime1">
              <a:rPr lang="ru-RU" smtClean="0"/>
              <a:pPr/>
              <a:t>28.02.2018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C45D-71CB-4AE9-B96B-B59617811D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F5333-D39F-466A-8198-7F3B480D64DB}" type="datetime1">
              <a:rPr lang="ru-RU" smtClean="0"/>
              <a:pPr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C45D-71CB-4AE9-B96B-B59617811D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E91A-3DF0-480A-B155-395D25EC0159}" type="datetime1">
              <a:rPr lang="ru-RU" smtClean="0"/>
              <a:pPr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C45D-71CB-4AE9-B96B-B59617811D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3E925-021E-4FD2-ABAE-02BCCF721469}" type="datetime1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AC45D-71CB-4AE9-B96B-B59617811D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Катя работа\презентации\форум будущее\5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557214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Немцева Елена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Владимировна,</a:t>
            </a:r>
          </a:p>
          <a:p>
            <a:pPr algn="r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аместитель министра труда и социальной защиты населения Ставропольского края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5576" y="1538789"/>
            <a:ext cx="80210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ВСЕРОССИЙСКИЙ СОЦИАЛЬНЫЙ ФОРУМ </a:t>
            </a:r>
          </a:p>
          <a:p>
            <a:pPr algn="ctr"/>
            <a:r>
              <a:rPr lang="ru-RU" sz="2800" b="1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«БУДУЩЕЕ»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C45D-71CB-4AE9-B96B-B59617811DE6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71472" y="3286124"/>
            <a:ext cx="81473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УЧРЕЖДЕНИЕ СОЦИАЛЬНОГО ОБСЛУЖИВАНИЯ: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РАСКРЫТИЕ ВОЗМОЖНОСТЕЙ И ПРЕИМУЩЕСТВА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188640"/>
            <a:ext cx="8972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Учреждение социального обслуживания: раскрытие возможностей и преимущества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397456" y="620688"/>
            <a:ext cx="4392488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63688" y="692696"/>
            <a:ext cx="5568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СОЦИАЛЬНЫЙ РАБОТНИК - ПРОФЕССИОНАЛ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User\Downloads\меди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124744"/>
            <a:ext cx="3446124" cy="228833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467544" y="3214686"/>
            <a:ext cx="8208912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Создание позитивного имиджа социального работника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Обеспечение возможности непрерывного образования и повышения компетентности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Автоматизация части труда социальных работников:</a:t>
            </a:r>
          </a:p>
          <a:p>
            <a:pPr marL="72000" indent="457200" algn="just">
              <a:buFont typeface="Wingdings" pitchFamily="2" charset="2"/>
              <a:buChar char="ü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установка и использование автоматизированной программы учета клиентов и предоставляемых услуг «Мобильный учет» </a:t>
            </a:r>
          </a:p>
          <a:p>
            <a:pPr marL="72000" indent="4572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сокращение бумажного документооборота</a:t>
            </a:r>
          </a:p>
          <a:p>
            <a:pPr marL="72000" indent="4572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высвобождение времени для работы с клиентами </a:t>
            </a:r>
          </a:p>
          <a:p>
            <a:pPr marL="72000" indent="457200" algn="just">
              <a:buFont typeface="Wingdings" pitchFamily="2" charset="2"/>
              <a:buChar char="ü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улучшение качества обслуживания граждан, оперативное решение их проблем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C45D-71CB-4AE9-B96B-B59617811DE6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188640"/>
            <a:ext cx="8972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Учреждение социального обслуживания: раскрытие возможностей и преимущества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397456" y="620688"/>
            <a:ext cx="4392488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347864" y="692696"/>
            <a:ext cx="2421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ДОРОЖНАЯ КАРТА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gray">
          <a:xfrm>
            <a:off x="2214546" y="2285992"/>
            <a:ext cx="4752528" cy="427038"/>
          </a:xfrm>
          <a:prstGeom prst="bevel">
            <a:avLst>
              <a:gd name="adj" fmla="val 12639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ltGray">
          <a:xfrm>
            <a:off x="1403648" y="3866822"/>
            <a:ext cx="4968552" cy="427037"/>
          </a:xfrm>
          <a:prstGeom prst="bevel">
            <a:avLst>
              <a:gd name="adj" fmla="val 10407"/>
            </a:avLst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gray">
          <a:xfrm>
            <a:off x="642910" y="5429264"/>
            <a:ext cx="4987748" cy="427037"/>
          </a:xfrm>
          <a:prstGeom prst="bevel">
            <a:avLst>
              <a:gd name="adj" fmla="val 12639"/>
            </a:avLst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Freeform 9"/>
          <p:cNvSpPr>
            <a:spLocks/>
          </p:cNvSpPr>
          <p:nvPr/>
        </p:nvSpPr>
        <p:spPr bwMode="gray">
          <a:xfrm rot="7339323" flipH="1">
            <a:off x="147013" y="4528942"/>
            <a:ext cx="1074738" cy="601662"/>
          </a:xfrm>
          <a:custGeom>
            <a:avLst/>
            <a:gdLst/>
            <a:ahLst/>
            <a:cxnLst>
              <a:cxn ang="0">
                <a:pos x="0" y="774"/>
              </a:cxn>
              <a:cxn ang="0">
                <a:pos x="2" y="770"/>
              </a:cxn>
              <a:cxn ang="0">
                <a:pos x="8" y="754"/>
              </a:cxn>
              <a:cxn ang="0">
                <a:pos x="16" y="730"/>
              </a:cxn>
              <a:cxn ang="0">
                <a:pos x="32" y="698"/>
              </a:cxn>
              <a:cxn ang="0">
                <a:pos x="50" y="660"/>
              </a:cxn>
              <a:cxn ang="0">
                <a:pos x="76" y="618"/>
              </a:cxn>
              <a:cxn ang="0">
                <a:pos x="106" y="574"/>
              </a:cxn>
              <a:cxn ang="0">
                <a:pos x="142" y="528"/>
              </a:cxn>
              <a:cxn ang="0">
                <a:pos x="186" y="482"/>
              </a:cxn>
              <a:cxn ang="0">
                <a:pos x="236" y="438"/>
              </a:cxn>
              <a:cxn ang="0">
                <a:pos x="294" y="398"/>
              </a:cxn>
              <a:cxn ang="0">
                <a:pos x="360" y="360"/>
              </a:cxn>
              <a:cxn ang="0">
                <a:pos x="426" y="332"/>
              </a:cxn>
              <a:cxn ang="0">
                <a:pos x="488" y="314"/>
              </a:cxn>
              <a:cxn ang="0">
                <a:pos x="544" y="304"/>
              </a:cxn>
              <a:cxn ang="0">
                <a:pos x="594" y="300"/>
              </a:cxn>
              <a:cxn ang="0">
                <a:pos x="638" y="300"/>
              </a:cxn>
              <a:cxn ang="0">
                <a:pos x="678" y="304"/>
              </a:cxn>
              <a:cxn ang="0">
                <a:pos x="710" y="312"/>
              </a:cxn>
              <a:cxn ang="0">
                <a:pos x="736" y="320"/>
              </a:cxn>
              <a:cxn ang="0">
                <a:pos x="754" y="326"/>
              </a:cxn>
              <a:cxn ang="0">
                <a:pos x="766" y="332"/>
              </a:cxn>
              <a:cxn ang="0">
                <a:pos x="770" y="334"/>
              </a:cxn>
              <a:cxn ang="0">
                <a:pos x="680" y="476"/>
              </a:cxn>
              <a:cxn ang="0">
                <a:pos x="982" y="370"/>
              </a:cxn>
              <a:cxn ang="0">
                <a:pos x="912" y="0"/>
              </a:cxn>
              <a:cxn ang="0">
                <a:pos x="854" y="150"/>
              </a:cxn>
              <a:cxn ang="0">
                <a:pos x="850" y="148"/>
              </a:cxn>
              <a:cxn ang="0">
                <a:pos x="838" y="142"/>
              </a:cxn>
              <a:cxn ang="0">
                <a:pos x="822" y="134"/>
              </a:cxn>
              <a:cxn ang="0">
                <a:pos x="798" y="126"/>
              </a:cxn>
              <a:cxn ang="0">
                <a:pos x="768" y="120"/>
              </a:cxn>
              <a:cxn ang="0">
                <a:pos x="732" y="114"/>
              </a:cxn>
              <a:cxn ang="0">
                <a:pos x="692" y="110"/>
              </a:cxn>
              <a:cxn ang="0">
                <a:pos x="646" y="110"/>
              </a:cxn>
              <a:cxn ang="0">
                <a:pos x="596" y="116"/>
              </a:cxn>
              <a:cxn ang="0">
                <a:pos x="540" y="126"/>
              </a:cxn>
              <a:cxn ang="0">
                <a:pos x="482" y="146"/>
              </a:cxn>
              <a:cxn ang="0">
                <a:pos x="422" y="172"/>
              </a:cxn>
              <a:cxn ang="0">
                <a:pos x="356" y="210"/>
              </a:cxn>
              <a:cxn ang="0">
                <a:pos x="290" y="258"/>
              </a:cxn>
              <a:cxn ang="0">
                <a:pos x="230" y="310"/>
              </a:cxn>
              <a:cxn ang="0">
                <a:pos x="178" y="364"/>
              </a:cxn>
              <a:cxn ang="0">
                <a:pos x="136" y="422"/>
              </a:cxn>
              <a:cxn ang="0">
                <a:pos x="100" y="480"/>
              </a:cxn>
              <a:cxn ang="0">
                <a:pos x="72" y="536"/>
              </a:cxn>
              <a:cxn ang="0">
                <a:pos x="48" y="590"/>
              </a:cxn>
              <a:cxn ang="0">
                <a:pos x="30" y="640"/>
              </a:cxn>
              <a:cxn ang="0">
                <a:pos x="18" y="684"/>
              </a:cxn>
              <a:cxn ang="0">
                <a:pos x="8" y="722"/>
              </a:cxn>
              <a:cxn ang="0">
                <a:pos x="4" y="750"/>
              </a:cxn>
              <a:cxn ang="0">
                <a:pos x="0" y="768"/>
              </a:cxn>
              <a:cxn ang="0">
                <a:pos x="0" y="774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rgbClr val="D05656">
                  <a:gamma/>
                  <a:tint val="50980"/>
                  <a:invGamma/>
                  <a:alpha val="32001"/>
                </a:srgbClr>
              </a:gs>
              <a:gs pos="100000">
                <a:srgbClr val="D05656"/>
              </a:gs>
            </a:gsLst>
            <a:lin ang="0" scaled="1"/>
          </a:gra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2428860" y="1285860"/>
            <a:ext cx="6303074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/>
            <a:r>
              <a:rPr lang="ru-RU" b="1" dirty="0" smtClean="0"/>
              <a:t>Модернизация материально-технической базы учреждений, строительство новых комплексных центров с учетом требований времени</a:t>
            </a:r>
            <a:endParaRPr lang="en-US" b="1" dirty="0">
              <a:solidFill>
                <a:srgbClr val="1C1C1C"/>
              </a:solidFill>
            </a:endParaRPr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2071670" y="2714620"/>
            <a:ext cx="673512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/>
            <a:r>
              <a:rPr lang="en-US" sz="1200" dirty="0">
                <a:solidFill>
                  <a:srgbClr val="1C1C1C"/>
                </a:solidFill>
              </a:rPr>
              <a:t> </a:t>
            </a:r>
            <a:r>
              <a:rPr lang="ru-RU" b="1" dirty="0" smtClean="0"/>
              <a:t>Создание специализированных центров по обучению, переподготовке, повышению квалификации кадров сферы социального обслуживания на основе взаимодействия с ведущими вузами страны</a:t>
            </a:r>
            <a:endParaRPr lang="en-US" b="1" dirty="0">
              <a:solidFill>
                <a:srgbClr val="1C1C1C"/>
              </a:solidFill>
            </a:endParaRPr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1500166" y="4500570"/>
            <a:ext cx="7023724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Изучение и распространение опыта регионов России по стимулированию труда социальных работников,  организации и применению </a:t>
            </a:r>
            <a:r>
              <a:rPr lang="ru-RU" b="1" dirty="0" err="1" smtClean="0"/>
              <a:t>стационарозамещающих</a:t>
            </a:r>
            <a:r>
              <a:rPr lang="ru-RU" b="1" dirty="0" smtClean="0"/>
              <a:t> технологий</a:t>
            </a:r>
            <a:endParaRPr lang="ru-RU" b="1" dirty="0"/>
          </a:p>
        </p:txBody>
      </p:sp>
      <p:sp>
        <p:nvSpPr>
          <p:cNvPr id="24" name="Freeform 9"/>
          <p:cNvSpPr>
            <a:spLocks/>
          </p:cNvSpPr>
          <p:nvPr/>
        </p:nvSpPr>
        <p:spPr bwMode="gray">
          <a:xfrm rot="7339323" flipH="1">
            <a:off x="932832" y="3100183"/>
            <a:ext cx="1074738" cy="601662"/>
          </a:xfrm>
          <a:custGeom>
            <a:avLst/>
            <a:gdLst/>
            <a:ahLst/>
            <a:cxnLst>
              <a:cxn ang="0">
                <a:pos x="0" y="774"/>
              </a:cxn>
              <a:cxn ang="0">
                <a:pos x="2" y="770"/>
              </a:cxn>
              <a:cxn ang="0">
                <a:pos x="8" y="754"/>
              </a:cxn>
              <a:cxn ang="0">
                <a:pos x="16" y="730"/>
              </a:cxn>
              <a:cxn ang="0">
                <a:pos x="32" y="698"/>
              </a:cxn>
              <a:cxn ang="0">
                <a:pos x="50" y="660"/>
              </a:cxn>
              <a:cxn ang="0">
                <a:pos x="76" y="618"/>
              </a:cxn>
              <a:cxn ang="0">
                <a:pos x="106" y="574"/>
              </a:cxn>
              <a:cxn ang="0">
                <a:pos x="142" y="528"/>
              </a:cxn>
              <a:cxn ang="0">
                <a:pos x="186" y="482"/>
              </a:cxn>
              <a:cxn ang="0">
                <a:pos x="236" y="438"/>
              </a:cxn>
              <a:cxn ang="0">
                <a:pos x="294" y="398"/>
              </a:cxn>
              <a:cxn ang="0">
                <a:pos x="360" y="360"/>
              </a:cxn>
              <a:cxn ang="0">
                <a:pos x="426" y="332"/>
              </a:cxn>
              <a:cxn ang="0">
                <a:pos x="488" y="314"/>
              </a:cxn>
              <a:cxn ang="0">
                <a:pos x="544" y="304"/>
              </a:cxn>
              <a:cxn ang="0">
                <a:pos x="594" y="300"/>
              </a:cxn>
              <a:cxn ang="0">
                <a:pos x="638" y="300"/>
              </a:cxn>
              <a:cxn ang="0">
                <a:pos x="678" y="304"/>
              </a:cxn>
              <a:cxn ang="0">
                <a:pos x="710" y="312"/>
              </a:cxn>
              <a:cxn ang="0">
                <a:pos x="736" y="320"/>
              </a:cxn>
              <a:cxn ang="0">
                <a:pos x="754" y="326"/>
              </a:cxn>
              <a:cxn ang="0">
                <a:pos x="766" y="332"/>
              </a:cxn>
              <a:cxn ang="0">
                <a:pos x="770" y="334"/>
              </a:cxn>
              <a:cxn ang="0">
                <a:pos x="680" y="476"/>
              </a:cxn>
              <a:cxn ang="0">
                <a:pos x="982" y="370"/>
              </a:cxn>
              <a:cxn ang="0">
                <a:pos x="912" y="0"/>
              </a:cxn>
              <a:cxn ang="0">
                <a:pos x="854" y="150"/>
              </a:cxn>
              <a:cxn ang="0">
                <a:pos x="850" y="148"/>
              </a:cxn>
              <a:cxn ang="0">
                <a:pos x="838" y="142"/>
              </a:cxn>
              <a:cxn ang="0">
                <a:pos x="822" y="134"/>
              </a:cxn>
              <a:cxn ang="0">
                <a:pos x="798" y="126"/>
              </a:cxn>
              <a:cxn ang="0">
                <a:pos x="768" y="120"/>
              </a:cxn>
              <a:cxn ang="0">
                <a:pos x="732" y="114"/>
              </a:cxn>
              <a:cxn ang="0">
                <a:pos x="692" y="110"/>
              </a:cxn>
              <a:cxn ang="0">
                <a:pos x="646" y="110"/>
              </a:cxn>
              <a:cxn ang="0">
                <a:pos x="596" y="116"/>
              </a:cxn>
              <a:cxn ang="0">
                <a:pos x="540" y="126"/>
              </a:cxn>
              <a:cxn ang="0">
                <a:pos x="482" y="146"/>
              </a:cxn>
              <a:cxn ang="0">
                <a:pos x="422" y="172"/>
              </a:cxn>
              <a:cxn ang="0">
                <a:pos x="356" y="210"/>
              </a:cxn>
              <a:cxn ang="0">
                <a:pos x="290" y="258"/>
              </a:cxn>
              <a:cxn ang="0">
                <a:pos x="230" y="310"/>
              </a:cxn>
              <a:cxn ang="0">
                <a:pos x="178" y="364"/>
              </a:cxn>
              <a:cxn ang="0">
                <a:pos x="136" y="422"/>
              </a:cxn>
              <a:cxn ang="0">
                <a:pos x="100" y="480"/>
              </a:cxn>
              <a:cxn ang="0">
                <a:pos x="72" y="536"/>
              </a:cxn>
              <a:cxn ang="0">
                <a:pos x="48" y="590"/>
              </a:cxn>
              <a:cxn ang="0">
                <a:pos x="30" y="640"/>
              </a:cxn>
              <a:cxn ang="0">
                <a:pos x="18" y="684"/>
              </a:cxn>
              <a:cxn ang="0">
                <a:pos x="8" y="722"/>
              </a:cxn>
              <a:cxn ang="0">
                <a:pos x="4" y="750"/>
              </a:cxn>
              <a:cxn ang="0">
                <a:pos x="0" y="768"/>
              </a:cxn>
              <a:cxn ang="0">
                <a:pos x="0" y="774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rgbClr val="D05656">
                  <a:gamma/>
                  <a:tint val="50980"/>
                  <a:invGamma/>
                  <a:alpha val="32001"/>
                </a:srgbClr>
              </a:gs>
              <a:gs pos="100000">
                <a:srgbClr val="D05656"/>
              </a:gs>
            </a:gsLst>
            <a:lin ang="0" scaled="1"/>
          </a:gra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" name="Freeform 9"/>
          <p:cNvSpPr>
            <a:spLocks/>
          </p:cNvSpPr>
          <p:nvPr/>
        </p:nvSpPr>
        <p:spPr bwMode="gray">
          <a:xfrm rot="7339323" flipH="1">
            <a:off x="1432897" y="1814297"/>
            <a:ext cx="1074738" cy="601662"/>
          </a:xfrm>
          <a:custGeom>
            <a:avLst/>
            <a:gdLst/>
            <a:ahLst/>
            <a:cxnLst>
              <a:cxn ang="0">
                <a:pos x="0" y="774"/>
              </a:cxn>
              <a:cxn ang="0">
                <a:pos x="2" y="770"/>
              </a:cxn>
              <a:cxn ang="0">
                <a:pos x="8" y="754"/>
              </a:cxn>
              <a:cxn ang="0">
                <a:pos x="16" y="730"/>
              </a:cxn>
              <a:cxn ang="0">
                <a:pos x="32" y="698"/>
              </a:cxn>
              <a:cxn ang="0">
                <a:pos x="50" y="660"/>
              </a:cxn>
              <a:cxn ang="0">
                <a:pos x="76" y="618"/>
              </a:cxn>
              <a:cxn ang="0">
                <a:pos x="106" y="574"/>
              </a:cxn>
              <a:cxn ang="0">
                <a:pos x="142" y="528"/>
              </a:cxn>
              <a:cxn ang="0">
                <a:pos x="186" y="482"/>
              </a:cxn>
              <a:cxn ang="0">
                <a:pos x="236" y="438"/>
              </a:cxn>
              <a:cxn ang="0">
                <a:pos x="294" y="398"/>
              </a:cxn>
              <a:cxn ang="0">
                <a:pos x="360" y="360"/>
              </a:cxn>
              <a:cxn ang="0">
                <a:pos x="426" y="332"/>
              </a:cxn>
              <a:cxn ang="0">
                <a:pos x="488" y="314"/>
              </a:cxn>
              <a:cxn ang="0">
                <a:pos x="544" y="304"/>
              </a:cxn>
              <a:cxn ang="0">
                <a:pos x="594" y="300"/>
              </a:cxn>
              <a:cxn ang="0">
                <a:pos x="638" y="300"/>
              </a:cxn>
              <a:cxn ang="0">
                <a:pos x="678" y="304"/>
              </a:cxn>
              <a:cxn ang="0">
                <a:pos x="710" y="312"/>
              </a:cxn>
              <a:cxn ang="0">
                <a:pos x="736" y="320"/>
              </a:cxn>
              <a:cxn ang="0">
                <a:pos x="754" y="326"/>
              </a:cxn>
              <a:cxn ang="0">
                <a:pos x="766" y="332"/>
              </a:cxn>
              <a:cxn ang="0">
                <a:pos x="770" y="334"/>
              </a:cxn>
              <a:cxn ang="0">
                <a:pos x="680" y="476"/>
              </a:cxn>
              <a:cxn ang="0">
                <a:pos x="982" y="370"/>
              </a:cxn>
              <a:cxn ang="0">
                <a:pos x="912" y="0"/>
              </a:cxn>
              <a:cxn ang="0">
                <a:pos x="854" y="150"/>
              </a:cxn>
              <a:cxn ang="0">
                <a:pos x="850" y="148"/>
              </a:cxn>
              <a:cxn ang="0">
                <a:pos x="838" y="142"/>
              </a:cxn>
              <a:cxn ang="0">
                <a:pos x="822" y="134"/>
              </a:cxn>
              <a:cxn ang="0">
                <a:pos x="798" y="126"/>
              </a:cxn>
              <a:cxn ang="0">
                <a:pos x="768" y="120"/>
              </a:cxn>
              <a:cxn ang="0">
                <a:pos x="732" y="114"/>
              </a:cxn>
              <a:cxn ang="0">
                <a:pos x="692" y="110"/>
              </a:cxn>
              <a:cxn ang="0">
                <a:pos x="646" y="110"/>
              </a:cxn>
              <a:cxn ang="0">
                <a:pos x="596" y="116"/>
              </a:cxn>
              <a:cxn ang="0">
                <a:pos x="540" y="126"/>
              </a:cxn>
              <a:cxn ang="0">
                <a:pos x="482" y="146"/>
              </a:cxn>
              <a:cxn ang="0">
                <a:pos x="422" y="172"/>
              </a:cxn>
              <a:cxn ang="0">
                <a:pos x="356" y="210"/>
              </a:cxn>
              <a:cxn ang="0">
                <a:pos x="290" y="258"/>
              </a:cxn>
              <a:cxn ang="0">
                <a:pos x="230" y="310"/>
              </a:cxn>
              <a:cxn ang="0">
                <a:pos x="178" y="364"/>
              </a:cxn>
              <a:cxn ang="0">
                <a:pos x="136" y="422"/>
              </a:cxn>
              <a:cxn ang="0">
                <a:pos x="100" y="480"/>
              </a:cxn>
              <a:cxn ang="0">
                <a:pos x="72" y="536"/>
              </a:cxn>
              <a:cxn ang="0">
                <a:pos x="48" y="590"/>
              </a:cxn>
              <a:cxn ang="0">
                <a:pos x="30" y="640"/>
              </a:cxn>
              <a:cxn ang="0">
                <a:pos x="18" y="684"/>
              </a:cxn>
              <a:cxn ang="0">
                <a:pos x="8" y="722"/>
              </a:cxn>
              <a:cxn ang="0">
                <a:pos x="4" y="750"/>
              </a:cxn>
              <a:cxn ang="0">
                <a:pos x="0" y="768"/>
              </a:cxn>
              <a:cxn ang="0">
                <a:pos x="0" y="774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rgbClr val="D05656">
                  <a:gamma/>
                  <a:tint val="50980"/>
                  <a:invGamma/>
                  <a:alpha val="32001"/>
                </a:srgbClr>
              </a:gs>
              <a:gs pos="100000">
                <a:srgbClr val="D05656"/>
              </a:gs>
            </a:gsLst>
            <a:lin ang="0" scaled="1"/>
          </a:gra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C45D-71CB-4AE9-B96B-B59617811DE6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07504" y="188640"/>
            <a:ext cx="8972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Учреждение социального обслуживания: раскрытие возможностей и преимущества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397456" y="620688"/>
            <a:ext cx="4392488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42844" y="785794"/>
            <a:ext cx="88462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РЕШЕНИЕ ЗАДАЧ ИНФОРМИРОВАННОСТИ НАСЕЛЕНИЯ, ПОВЫШЕНИЯ ИМИДЖА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СОЦИАЛЬНОЙ СФЕРЫ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34" y="4500570"/>
            <a:ext cx="8208912" cy="2120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Качественная профессиональная социальная реклама, увеличение числа информационных материалов в СМИ на социальные темы, стимулирование труда журналистов, освещающих социальные проблемы и деятельность социальных учреждений, привлекающих гражданское общество к решению проблем нуждающихся граждан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C:\Users\User\Downloads\professiya-zhurnalist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1428736"/>
            <a:ext cx="4434827" cy="29523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C45D-71CB-4AE9-B96B-B59617811DE6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Катя работа\презентации\форум будущее\5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557214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Немцева Елена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Владимировна,</a:t>
            </a:r>
          </a:p>
          <a:p>
            <a:pPr algn="r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аместитель министра труда и социальной защиты населения Ставропольского края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5576" y="1538789"/>
            <a:ext cx="80210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ВСЕРОССИЙСКИЙ СОЦИАЛЬНЫЙ ФОРУМ </a:t>
            </a:r>
          </a:p>
          <a:p>
            <a:pPr algn="ctr"/>
            <a:r>
              <a:rPr lang="ru-RU" sz="2800" b="1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«БУДУЩЕЕ»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C45D-71CB-4AE9-B96B-B59617811DE6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71472" y="3286124"/>
            <a:ext cx="81473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УЧРЕЖДЕНИЕ СОЦИАЛЬНОГО ОБСЛУЖИВАНИЯ: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РАСКРЫТИЕ ВОЗМОЖНОСТЕЙ И ПРЕИМУЩЕСТВА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607" y="188640"/>
            <a:ext cx="8972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Учреждение социального обслуживания: раскрытие возможностей и преимущества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461559" y="620688"/>
            <a:ext cx="4392488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00100" y="714356"/>
            <a:ext cx="7248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НОРМЫ НАСТОЯЩЕГО (многообразие типов, видов учреждений)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087264" y="1196752"/>
            <a:ext cx="6221040" cy="5544616"/>
          </a:xfrm>
          <a:prstGeom prst="diamond">
            <a:avLst/>
          </a:prstGeom>
          <a:solidFill>
            <a:srgbClr val="E4E8E4">
              <a:alpha val="30000"/>
            </a:srgbClr>
          </a:soli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Normal1" dir="t"/>
          </a:scene3d>
          <a:sp3d extrusionH="49200" prstMaterial="legacyMatte">
            <a:bevelT w="13500" h="13500" prst="angle"/>
            <a:bevelB w="13500" h="13500" prst="angle"/>
            <a:extrusionClr>
              <a:srgbClr val="E4E8E4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gray">
          <a:xfrm>
            <a:off x="2476326" y="2570163"/>
            <a:ext cx="1447602" cy="12969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gray">
          <a:xfrm>
            <a:off x="2476326" y="4033838"/>
            <a:ext cx="1447602" cy="12969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gray">
          <a:xfrm>
            <a:off x="4139952" y="2570163"/>
            <a:ext cx="1728192" cy="12969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gray">
          <a:xfrm>
            <a:off x="4139952" y="4033838"/>
            <a:ext cx="1728192" cy="12969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black">
          <a:xfrm>
            <a:off x="2483768" y="2762925"/>
            <a:ext cx="1398173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Центры социального обслуживания населения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black">
          <a:xfrm>
            <a:off x="2483768" y="4437112"/>
            <a:ext cx="1398173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Дома – </a:t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интернаты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black">
          <a:xfrm>
            <a:off x="4211960" y="4077072"/>
            <a:ext cx="1656184" cy="11695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Социально-реабилитацион-ные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центры для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несовершенно-летних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black">
          <a:xfrm>
            <a:off x="4283968" y="2852936"/>
            <a:ext cx="1398173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Психо-неврологичес-кие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интернаты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User\Desktop\Катя работа\презентации\форум будущее\4873920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019572"/>
            <a:ext cx="1743080" cy="2238028"/>
          </a:xfrm>
          <a:prstGeom prst="rect">
            <a:avLst/>
          </a:prstGeom>
          <a:noFill/>
        </p:spPr>
      </p:pic>
      <p:pic>
        <p:nvPicPr>
          <p:cNvPr id="2051" name="Picture 3" descr="C:\Users\User\Desktop\Катя работа\презентации\форум будущее\912079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270559"/>
            <a:ext cx="2736304" cy="2398801"/>
          </a:xfrm>
          <a:prstGeom prst="rect">
            <a:avLst/>
          </a:prstGeom>
          <a:noFill/>
        </p:spPr>
      </p:pic>
      <p:pic>
        <p:nvPicPr>
          <p:cNvPr id="2052" name="Picture 4" descr="C:\Users\User\Downloads\Woman-Pushing-Man-In-Wheelchair-Silhouett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1124744"/>
            <a:ext cx="1598210" cy="2132856"/>
          </a:xfrm>
          <a:prstGeom prst="rect">
            <a:avLst/>
          </a:prstGeom>
          <a:noFill/>
        </p:spPr>
      </p:pic>
      <p:pic>
        <p:nvPicPr>
          <p:cNvPr id="2053" name="Picture 5" descr="C:\Users\User\Desktop\Катя работа\презентации\форум будущее\imag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8944" y="5472608"/>
            <a:ext cx="1196752" cy="1196752"/>
          </a:xfrm>
          <a:prstGeom prst="rect">
            <a:avLst/>
          </a:prstGeom>
          <a:noFill/>
        </p:spPr>
      </p:pic>
      <p:sp>
        <p:nvSpPr>
          <p:cNvPr id="18" name="AutoShape 4"/>
          <p:cNvSpPr>
            <a:spLocks noChangeArrowheads="1"/>
          </p:cNvSpPr>
          <p:nvPr/>
        </p:nvSpPr>
        <p:spPr bwMode="gray">
          <a:xfrm>
            <a:off x="3500430" y="5357827"/>
            <a:ext cx="1233288" cy="7143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3500431" y="5500702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Иные типы, виды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C45D-71CB-4AE9-B96B-B59617811DE6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607" y="188640"/>
            <a:ext cx="8972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Учреждение социального обслуживания: раскрытие возможностей и преимущества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461559" y="620688"/>
            <a:ext cx="4392488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43" name="Группа 42"/>
          <p:cNvGrpSpPr/>
          <p:nvPr/>
        </p:nvGrpSpPr>
        <p:grpSpPr>
          <a:xfrm>
            <a:off x="714348" y="785794"/>
            <a:ext cx="7475962" cy="5857894"/>
            <a:chOff x="1975434" y="2106848"/>
            <a:chExt cx="4910556" cy="3469704"/>
          </a:xfrm>
        </p:grpSpPr>
        <p:sp>
          <p:nvSpPr>
            <p:cNvPr id="18" name="AutoShape 2"/>
            <p:cNvSpPr>
              <a:spLocks noChangeArrowheads="1"/>
            </p:cNvSpPr>
            <p:nvPr/>
          </p:nvSpPr>
          <p:spPr bwMode="gray">
            <a:xfrm flipV="1">
              <a:off x="1975434" y="3926335"/>
              <a:ext cx="2282825" cy="15748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0980"/>
                    <a:invGamma/>
                  </a:schemeClr>
                </a:gs>
              </a:gsLst>
              <a:lin ang="18900000" scaled="1"/>
            </a:gradFill>
            <a:ln w="28575" algn="ctr">
              <a:solidFill>
                <a:srgbClr val="FFFFFF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" name="AutoShape 3"/>
            <p:cNvSpPr>
              <a:spLocks noChangeArrowheads="1"/>
            </p:cNvSpPr>
            <p:nvPr/>
          </p:nvSpPr>
          <p:spPr bwMode="gray">
            <a:xfrm>
              <a:off x="4556241" y="2149162"/>
              <a:ext cx="2284413" cy="1692545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folHlink">
                    <a:gamma/>
                    <a:shade val="82353"/>
                    <a:invGamma/>
                  </a:schemeClr>
                </a:gs>
                <a:gs pos="100000">
                  <a:schemeClr val="folHlink"/>
                </a:gs>
              </a:gsLst>
              <a:lin ang="18900000" scaled="1"/>
            </a:gradFill>
            <a:ln w="28575" algn="ctr">
              <a:solidFill>
                <a:srgbClr val="FFFFFF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" name="AutoShape 4"/>
            <p:cNvSpPr>
              <a:spLocks noChangeArrowheads="1"/>
            </p:cNvSpPr>
            <p:nvPr/>
          </p:nvSpPr>
          <p:spPr bwMode="gray">
            <a:xfrm>
              <a:off x="2022358" y="2149163"/>
              <a:ext cx="2378260" cy="1683324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76078"/>
                    <a:invGamma/>
                  </a:schemeClr>
                </a:gs>
              </a:gsLst>
              <a:lin ang="2700000" scaled="1"/>
            </a:gradFill>
            <a:ln w="28575" algn="ctr">
              <a:solidFill>
                <a:srgbClr val="FFFFFF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" name="AutoShape 5"/>
            <p:cNvSpPr>
              <a:spLocks noChangeArrowheads="1"/>
            </p:cNvSpPr>
            <p:nvPr/>
          </p:nvSpPr>
          <p:spPr bwMode="gray">
            <a:xfrm flipV="1">
              <a:off x="3289300" y="2106848"/>
              <a:ext cx="2284412" cy="1573212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folHlink">
                    <a:gamma/>
                    <a:shade val="60392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 w="28575" algn="ctr">
              <a:solidFill>
                <a:srgbClr val="FFFFFF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" name="AutoShape 6"/>
            <p:cNvSpPr>
              <a:spLocks noChangeArrowheads="1"/>
            </p:cNvSpPr>
            <p:nvPr/>
          </p:nvSpPr>
          <p:spPr bwMode="gray">
            <a:xfrm>
              <a:off x="3336223" y="4001752"/>
              <a:ext cx="2284413" cy="15748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28575" algn="ctr">
              <a:solidFill>
                <a:srgbClr val="FFFFFF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AutoShape 7"/>
            <p:cNvSpPr>
              <a:spLocks noChangeArrowheads="1"/>
            </p:cNvSpPr>
            <p:nvPr/>
          </p:nvSpPr>
          <p:spPr bwMode="gray">
            <a:xfrm flipV="1">
              <a:off x="4462394" y="3926334"/>
              <a:ext cx="2423596" cy="15748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hlink">
                    <a:gamma/>
                    <a:shade val="72941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28575" algn="ctr">
              <a:solidFill>
                <a:srgbClr val="FFFFFF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Rectangle 8"/>
            <p:cNvSpPr>
              <a:spLocks noChangeArrowheads="1"/>
            </p:cNvSpPr>
            <p:nvPr/>
          </p:nvSpPr>
          <p:spPr bwMode="gray">
            <a:xfrm>
              <a:off x="3711613" y="2233789"/>
              <a:ext cx="1595407" cy="92972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ru-RU" sz="1600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Создание максимально благоприятных условий для разработки и реализации </a:t>
              </a:r>
            </a:p>
            <a:p>
              <a:pPr algn="ctr" eaLnBrk="0" hangingPunct="0"/>
              <a:r>
                <a:rPr lang="ru-RU" sz="1600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социальных</a:t>
              </a:r>
            </a:p>
            <a:p>
              <a:pPr algn="ctr" eaLnBrk="0" hangingPunct="0"/>
              <a:r>
                <a:rPr lang="ru-RU" sz="1600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программ</a:t>
              </a:r>
              <a:endPara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Rectangle 10"/>
            <p:cNvSpPr>
              <a:spLocks noChangeArrowheads="1"/>
            </p:cNvSpPr>
            <p:nvPr/>
          </p:nvSpPr>
          <p:spPr bwMode="gray">
            <a:xfrm>
              <a:off x="5119326" y="4137902"/>
              <a:ext cx="1230313" cy="492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ru-RU" sz="1600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Организация социального сопровождения</a:t>
              </a:r>
              <a:endPara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Rectangle 11"/>
            <p:cNvSpPr>
              <a:spLocks noChangeArrowheads="1"/>
            </p:cNvSpPr>
            <p:nvPr/>
          </p:nvSpPr>
          <p:spPr bwMode="gray">
            <a:xfrm>
              <a:off x="3847518" y="4545527"/>
              <a:ext cx="1230313" cy="92972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ru-RU" sz="1600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Агентство, помогающее преодолеть ТЖС, ситуацию социального исключения</a:t>
              </a:r>
              <a:endPara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Rectangle 18"/>
            <p:cNvSpPr>
              <a:spLocks noChangeArrowheads="1"/>
            </p:cNvSpPr>
            <p:nvPr/>
          </p:nvSpPr>
          <p:spPr bwMode="gray">
            <a:xfrm>
              <a:off x="2617766" y="2984686"/>
              <a:ext cx="1231900" cy="70756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ru-RU" sz="1600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Включение инновационных ресурсов регулирования</a:t>
              </a:r>
              <a:endPara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Rectangle 19"/>
            <p:cNvSpPr>
              <a:spLocks noChangeArrowheads="1"/>
            </p:cNvSpPr>
            <p:nvPr/>
          </p:nvSpPr>
          <p:spPr bwMode="gray">
            <a:xfrm>
              <a:off x="5025479" y="2868494"/>
              <a:ext cx="1407713" cy="78388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ru-RU" sz="1600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Внедрение современных форм работы, отвечающих общественным запросам и вызовам</a:t>
              </a:r>
              <a:endPara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9" name="Group 20"/>
            <p:cNvGrpSpPr>
              <a:grpSpLocks/>
            </p:cNvGrpSpPr>
            <p:nvPr/>
          </p:nvGrpSpPr>
          <p:grpSpPr bwMode="auto">
            <a:xfrm>
              <a:off x="3609975" y="3363913"/>
              <a:ext cx="1652588" cy="1108075"/>
              <a:chOff x="2363" y="2075"/>
              <a:chExt cx="1210" cy="812"/>
            </a:xfrm>
          </p:grpSpPr>
          <p:sp>
            <p:nvSpPr>
              <p:cNvPr id="40" name="AutoShape 21"/>
              <p:cNvSpPr>
                <a:spLocks noChangeArrowheads="1"/>
              </p:cNvSpPr>
              <p:nvPr/>
            </p:nvSpPr>
            <p:spPr bwMode="gray">
              <a:xfrm>
                <a:off x="2363" y="2075"/>
                <a:ext cx="1210" cy="812"/>
              </a:xfrm>
              <a:prstGeom prst="hexagon">
                <a:avLst>
                  <a:gd name="adj" fmla="val 37254"/>
                  <a:gd name="vf" fmla="val 115470"/>
                </a:avLst>
              </a:prstGeom>
              <a:solidFill>
                <a:srgbClr val="F8F8F8">
                  <a:alpha val="50000"/>
                </a:srgbClr>
              </a:solidFill>
              <a:ln w="19050" algn="ctr">
                <a:solidFill>
                  <a:srgbClr val="F8F8F8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" name="AutoShape 22"/>
              <p:cNvSpPr>
                <a:spLocks noChangeArrowheads="1"/>
              </p:cNvSpPr>
              <p:nvPr/>
            </p:nvSpPr>
            <p:spPr bwMode="gray">
              <a:xfrm>
                <a:off x="2395" y="2095"/>
                <a:ext cx="1138" cy="764"/>
              </a:xfrm>
              <a:prstGeom prst="hexagon">
                <a:avLst>
                  <a:gd name="adj" fmla="val 37238"/>
                  <a:gd name="vf" fmla="val 115470"/>
                </a:avLst>
              </a:prstGeom>
              <a:solidFill>
                <a:srgbClr val="F8F8F8"/>
              </a:solidFill>
              <a:ln w="19050" algn="ctr">
                <a:solidFill>
                  <a:srgbClr val="F8F8F8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42" name="Rectangle 23"/>
            <p:cNvSpPr>
              <a:spLocks noChangeArrowheads="1"/>
            </p:cNvSpPr>
            <p:nvPr/>
          </p:nvSpPr>
          <p:spPr bwMode="auto">
            <a:xfrm>
              <a:off x="3758537" y="3587825"/>
              <a:ext cx="1313048" cy="638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ВОЗМОЖНОСТИ учреждения социального обслуживания</a:t>
              </a:r>
              <a:endParaRPr lang="en-US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5" name="Прямоугольник 24"/>
          <p:cNvSpPr/>
          <p:nvPr/>
        </p:nvSpPr>
        <p:spPr>
          <a:xfrm>
            <a:off x="1285852" y="4143380"/>
            <a:ext cx="22860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Совершенствование системы обслуживания путем анализа НПА и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реально </a:t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сложившихся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практик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Номер слайда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C45D-71CB-4AE9-B96B-B59617811DE6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607" y="188640"/>
            <a:ext cx="8972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Учреждение социального обслуживания: раскрытие возможностей и преимущества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461559" y="620688"/>
            <a:ext cx="4392488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2" name="Группа 42"/>
          <p:cNvGrpSpPr/>
          <p:nvPr/>
        </p:nvGrpSpPr>
        <p:grpSpPr>
          <a:xfrm>
            <a:off x="714348" y="785794"/>
            <a:ext cx="7500990" cy="5857894"/>
            <a:chOff x="1975434" y="2106848"/>
            <a:chExt cx="4926995" cy="3469704"/>
          </a:xfrm>
        </p:grpSpPr>
        <p:sp>
          <p:nvSpPr>
            <p:cNvPr id="18" name="AutoShape 2"/>
            <p:cNvSpPr>
              <a:spLocks noChangeArrowheads="1"/>
            </p:cNvSpPr>
            <p:nvPr/>
          </p:nvSpPr>
          <p:spPr bwMode="gray">
            <a:xfrm flipV="1">
              <a:off x="1975434" y="3926335"/>
              <a:ext cx="2282825" cy="15748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0980"/>
                    <a:invGamma/>
                  </a:schemeClr>
                </a:gs>
              </a:gsLst>
              <a:lin ang="18900000" scaled="1"/>
            </a:gradFill>
            <a:ln w="28575" algn="ctr">
              <a:solidFill>
                <a:srgbClr val="FFFFFF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" name="AutoShape 3"/>
            <p:cNvSpPr>
              <a:spLocks noChangeArrowheads="1"/>
            </p:cNvSpPr>
            <p:nvPr/>
          </p:nvSpPr>
          <p:spPr bwMode="gray">
            <a:xfrm>
              <a:off x="4556241" y="2149162"/>
              <a:ext cx="2284413" cy="1692545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folHlink">
                    <a:gamma/>
                    <a:shade val="82353"/>
                    <a:invGamma/>
                  </a:schemeClr>
                </a:gs>
                <a:gs pos="100000">
                  <a:schemeClr val="folHlink"/>
                </a:gs>
              </a:gsLst>
              <a:lin ang="18900000" scaled="1"/>
            </a:gradFill>
            <a:ln w="28575" algn="ctr">
              <a:solidFill>
                <a:srgbClr val="FFFFFF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" name="AutoShape 4"/>
            <p:cNvSpPr>
              <a:spLocks noChangeArrowheads="1"/>
            </p:cNvSpPr>
            <p:nvPr/>
          </p:nvSpPr>
          <p:spPr bwMode="gray">
            <a:xfrm>
              <a:off x="2022358" y="2149163"/>
              <a:ext cx="2378260" cy="1683324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76078"/>
                    <a:invGamma/>
                  </a:schemeClr>
                </a:gs>
              </a:gsLst>
              <a:lin ang="2700000" scaled="1"/>
            </a:gradFill>
            <a:ln w="28575" algn="ctr">
              <a:solidFill>
                <a:srgbClr val="FFFFFF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" name="AutoShape 5"/>
            <p:cNvSpPr>
              <a:spLocks noChangeArrowheads="1"/>
            </p:cNvSpPr>
            <p:nvPr/>
          </p:nvSpPr>
          <p:spPr bwMode="gray">
            <a:xfrm flipV="1">
              <a:off x="3289300" y="2106848"/>
              <a:ext cx="2284412" cy="1573212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folHlink">
                    <a:gamma/>
                    <a:shade val="60392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 w="28575" algn="ctr">
              <a:solidFill>
                <a:srgbClr val="FFFFFF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" name="AutoShape 6"/>
            <p:cNvSpPr>
              <a:spLocks noChangeArrowheads="1"/>
            </p:cNvSpPr>
            <p:nvPr/>
          </p:nvSpPr>
          <p:spPr bwMode="gray">
            <a:xfrm>
              <a:off x="3336223" y="4001752"/>
              <a:ext cx="2284413" cy="15748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28575" algn="ctr">
              <a:solidFill>
                <a:srgbClr val="FFFFFF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AutoShape 7"/>
            <p:cNvSpPr>
              <a:spLocks noChangeArrowheads="1"/>
            </p:cNvSpPr>
            <p:nvPr/>
          </p:nvSpPr>
          <p:spPr bwMode="gray">
            <a:xfrm flipV="1">
              <a:off x="4603165" y="3968647"/>
              <a:ext cx="2299264" cy="15748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hlink">
                    <a:gamma/>
                    <a:shade val="72941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28575" algn="ctr">
              <a:solidFill>
                <a:srgbClr val="FFFFFF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Rectangle 8"/>
            <p:cNvSpPr>
              <a:spLocks noChangeArrowheads="1"/>
            </p:cNvSpPr>
            <p:nvPr/>
          </p:nvSpPr>
          <p:spPr bwMode="gray">
            <a:xfrm>
              <a:off x="3664689" y="2233789"/>
              <a:ext cx="1595407" cy="92972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ru-RU" sz="1600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Реализация проектной межведомственной деятельности по решению проблем нуждающихся </a:t>
              </a:r>
            </a:p>
            <a:p>
              <a:pPr algn="ctr" eaLnBrk="0" hangingPunct="0"/>
              <a:r>
                <a:rPr lang="ru-RU" sz="1600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граждан</a:t>
              </a:r>
            </a:p>
          </p:txBody>
        </p:sp>
        <p:sp>
          <p:nvSpPr>
            <p:cNvPr id="29" name="Rectangle 10"/>
            <p:cNvSpPr>
              <a:spLocks noChangeArrowheads="1"/>
            </p:cNvSpPr>
            <p:nvPr/>
          </p:nvSpPr>
          <p:spPr bwMode="gray">
            <a:xfrm>
              <a:off x="5119326" y="4095588"/>
              <a:ext cx="1230313" cy="6380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ru-RU" sz="1600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Создание системы условий плодотворного периода жизни</a:t>
              </a:r>
              <a:endPara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Rectangle 11"/>
            <p:cNvSpPr>
              <a:spLocks noChangeArrowheads="1"/>
            </p:cNvSpPr>
            <p:nvPr/>
          </p:nvSpPr>
          <p:spPr bwMode="gray">
            <a:xfrm>
              <a:off x="3852384" y="4645665"/>
              <a:ext cx="1230313" cy="78388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ru-RU" sz="1600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Управляемая государственная (муниципальная) система, наличие контроля</a:t>
              </a:r>
              <a:endPara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Rectangle 18"/>
            <p:cNvSpPr>
              <a:spLocks noChangeArrowheads="1"/>
            </p:cNvSpPr>
            <p:nvPr/>
          </p:nvSpPr>
          <p:spPr bwMode="gray">
            <a:xfrm>
              <a:off x="2585443" y="2783866"/>
              <a:ext cx="1231900" cy="92972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ru-RU" sz="1600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Владение статистическими данными для анализа и актуализации целей и задач</a:t>
              </a:r>
              <a:endPara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Rectangle 19"/>
            <p:cNvSpPr>
              <a:spLocks noChangeArrowheads="1"/>
            </p:cNvSpPr>
            <p:nvPr/>
          </p:nvSpPr>
          <p:spPr bwMode="gray">
            <a:xfrm>
              <a:off x="5072403" y="2868493"/>
              <a:ext cx="1407713" cy="6380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ru-RU" sz="1600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Реализация социально-просветительских проектов</a:t>
              </a:r>
              <a:endPara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" name="Group 20"/>
            <p:cNvGrpSpPr>
              <a:grpSpLocks/>
            </p:cNvGrpSpPr>
            <p:nvPr/>
          </p:nvGrpSpPr>
          <p:grpSpPr bwMode="auto">
            <a:xfrm>
              <a:off x="3609975" y="3363913"/>
              <a:ext cx="1652588" cy="1108075"/>
              <a:chOff x="2363" y="2075"/>
              <a:chExt cx="1210" cy="812"/>
            </a:xfrm>
          </p:grpSpPr>
          <p:sp>
            <p:nvSpPr>
              <p:cNvPr id="40" name="AutoShape 21"/>
              <p:cNvSpPr>
                <a:spLocks noChangeArrowheads="1"/>
              </p:cNvSpPr>
              <p:nvPr/>
            </p:nvSpPr>
            <p:spPr bwMode="gray">
              <a:xfrm>
                <a:off x="2363" y="2075"/>
                <a:ext cx="1210" cy="812"/>
              </a:xfrm>
              <a:prstGeom prst="hexagon">
                <a:avLst>
                  <a:gd name="adj" fmla="val 37254"/>
                  <a:gd name="vf" fmla="val 115470"/>
                </a:avLst>
              </a:prstGeom>
              <a:solidFill>
                <a:srgbClr val="F8F8F8">
                  <a:alpha val="50000"/>
                </a:srgbClr>
              </a:solidFill>
              <a:ln w="19050" algn="ctr">
                <a:solidFill>
                  <a:srgbClr val="F8F8F8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" name="AutoShape 22"/>
              <p:cNvSpPr>
                <a:spLocks noChangeArrowheads="1"/>
              </p:cNvSpPr>
              <p:nvPr/>
            </p:nvSpPr>
            <p:spPr bwMode="gray">
              <a:xfrm>
                <a:off x="2395" y="2095"/>
                <a:ext cx="1138" cy="764"/>
              </a:xfrm>
              <a:prstGeom prst="hexagon">
                <a:avLst>
                  <a:gd name="adj" fmla="val 37238"/>
                  <a:gd name="vf" fmla="val 115470"/>
                </a:avLst>
              </a:prstGeom>
              <a:solidFill>
                <a:srgbClr val="F8F8F8"/>
              </a:solidFill>
              <a:ln w="19050" algn="ctr">
                <a:solidFill>
                  <a:srgbClr val="F8F8F8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42" name="Rectangle 23"/>
            <p:cNvSpPr>
              <a:spLocks noChangeArrowheads="1"/>
            </p:cNvSpPr>
            <p:nvPr/>
          </p:nvSpPr>
          <p:spPr bwMode="auto">
            <a:xfrm>
              <a:off x="3805461" y="3587826"/>
              <a:ext cx="1313048" cy="6198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ПРЕИМУЩЕСТВА</a:t>
              </a:r>
            </a:p>
            <a:p>
              <a:pPr algn="ctr"/>
              <a:r>
                <a:rPr lang="ru-RU" sz="1600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учреждения социального обслуживания</a:t>
              </a:r>
              <a:endParaRPr lang="en-US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5" name="Прямоугольник 24"/>
          <p:cNvSpPr/>
          <p:nvPr/>
        </p:nvSpPr>
        <p:spPr>
          <a:xfrm>
            <a:off x="1285852" y="4357694"/>
            <a:ext cx="22860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Комплекс взаимосвязанных инноваций</a:t>
            </a:r>
          </a:p>
        </p:txBody>
      </p:sp>
      <p:sp>
        <p:nvSpPr>
          <p:cNvPr id="24" name="Номер слайда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C45D-71CB-4AE9-B96B-B59617811DE6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607" y="188640"/>
            <a:ext cx="8972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Учреждение социального обслуживания: раскрытие возможностей и преимущества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461559" y="620688"/>
            <a:ext cx="4392488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208977" y="692696"/>
            <a:ext cx="2473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НОРМА БУДУЩЕГО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6424" y="5157192"/>
            <a:ext cx="79042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программа 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«Модернизация социального обслуживания населения 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территории Российской Федерации»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User\Downloads\4003-1-720x3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556792"/>
            <a:ext cx="6858000" cy="32385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C45D-71CB-4AE9-B96B-B59617811DE6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188640"/>
            <a:ext cx="8972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Учреждение социального обслуживания: раскрытие возможностей и преимущества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397456" y="620688"/>
            <a:ext cx="4392488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42844" y="714356"/>
            <a:ext cx="9001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МНОГОПРОФИЛЬНОЕ УЧРЕЖДЕНИЕ СОЦИАЛЬНОГО ОБСЛУЖИВАНИЯ БУДУЩЕГО</a:t>
            </a:r>
          </a:p>
          <a:p>
            <a:pPr algn="just"/>
            <a:endParaRPr lang="ru-RU" sz="1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gray">
          <a:xfrm rot="10800000">
            <a:off x="3923928" y="2132856"/>
            <a:ext cx="865188" cy="648072"/>
          </a:xfrm>
          <a:prstGeom prst="upArrow">
            <a:avLst>
              <a:gd name="adj1" fmla="val 50093"/>
              <a:gd name="adj2" fmla="val 54046"/>
            </a:avLst>
          </a:prstGeom>
          <a:gradFill rotWithShape="1">
            <a:gsLst>
              <a:gs pos="0">
                <a:srgbClr val="336699"/>
              </a:gs>
              <a:gs pos="100000">
                <a:srgbClr val="336699">
                  <a:gamma/>
                  <a:tint val="0"/>
                  <a:invGamma/>
                  <a:alpha val="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13" name="AutoShape 9"/>
          <p:cNvSpPr>
            <a:spLocks noChangeArrowheads="1"/>
          </p:cNvSpPr>
          <p:nvPr/>
        </p:nvSpPr>
        <p:spPr bwMode="gray">
          <a:xfrm rot="10800000">
            <a:off x="3995935" y="4509120"/>
            <a:ext cx="865187" cy="647824"/>
          </a:xfrm>
          <a:prstGeom prst="upArrow">
            <a:avLst>
              <a:gd name="adj1" fmla="val 50093"/>
              <a:gd name="adj2" fmla="val 54046"/>
            </a:avLst>
          </a:prstGeom>
          <a:gradFill rotWithShape="1">
            <a:gsLst>
              <a:gs pos="0">
                <a:srgbClr val="336699"/>
              </a:gs>
              <a:gs pos="100000">
                <a:srgbClr val="336699">
                  <a:gamma/>
                  <a:tint val="0"/>
                  <a:invGamma/>
                  <a:alpha val="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17" name="AutoShape 13"/>
          <p:cNvSpPr>
            <a:spLocks noChangeArrowheads="1"/>
          </p:cNvSpPr>
          <p:nvPr/>
        </p:nvSpPr>
        <p:spPr bwMode="invGray">
          <a:xfrm>
            <a:off x="179512" y="2492896"/>
            <a:ext cx="1944216" cy="108012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algn="ctr">
            <a:gradFill>
              <a:gsLst>
                <a:gs pos="0">
                  <a:srgbClr val="3399FF"/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5400000" scaled="0"/>
            </a:gra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" name="AutoShape 13"/>
          <p:cNvSpPr>
            <a:spLocks noChangeArrowheads="1"/>
          </p:cNvSpPr>
          <p:nvPr/>
        </p:nvSpPr>
        <p:spPr bwMode="invGray">
          <a:xfrm>
            <a:off x="179512" y="3717032"/>
            <a:ext cx="1944216" cy="108012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algn="ctr">
            <a:gradFill>
              <a:gsLst>
                <a:gs pos="0">
                  <a:srgbClr val="3399FF"/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5400000" scaled="0"/>
            </a:gra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" name="AutoShape 13"/>
          <p:cNvSpPr>
            <a:spLocks noChangeArrowheads="1"/>
          </p:cNvSpPr>
          <p:nvPr/>
        </p:nvSpPr>
        <p:spPr bwMode="invGray">
          <a:xfrm>
            <a:off x="6732240" y="2564904"/>
            <a:ext cx="2016224" cy="108012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algn="ctr">
            <a:gradFill>
              <a:gsLst>
                <a:gs pos="0">
                  <a:srgbClr val="3399FF"/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5400000" scaled="0"/>
            </a:gra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1" name="AutoShape 13"/>
          <p:cNvSpPr>
            <a:spLocks noChangeArrowheads="1"/>
          </p:cNvSpPr>
          <p:nvPr/>
        </p:nvSpPr>
        <p:spPr bwMode="invGray">
          <a:xfrm>
            <a:off x="5580112" y="1412776"/>
            <a:ext cx="2088232" cy="108012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algn="ctr">
            <a:gradFill>
              <a:gsLst>
                <a:gs pos="0">
                  <a:srgbClr val="3399FF"/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5400000" scaled="0"/>
            </a:gra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AutoShape 13"/>
          <p:cNvSpPr>
            <a:spLocks noChangeArrowheads="1"/>
          </p:cNvSpPr>
          <p:nvPr/>
        </p:nvSpPr>
        <p:spPr bwMode="invGray">
          <a:xfrm>
            <a:off x="1187624" y="1340768"/>
            <a:ext cx="2018978" cy="108012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algn="ctr">
            <a:gradFill>
              <a:gsLst>
                <a:gs pos="0">
                  <a:srgbClr val="3399FF"/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5400000" scaled="0"/>
            </a:gra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Обеспечена</a:t>
            </a:r>
          </a:p>
          <a:p>
            <a:pPr algn="ctr"/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многофунциональность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деятельности.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Используются  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мобильные формы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AutoShape 13"/>
          <p:cNvSpPr>
            <a:spLocks noChangeArrowheads="1"/>
          </p:cNvSpPr>
          <p:nvPr/>
        </p:nvSpPr>
        <p:spPr bwMode="invGray">
          <a:xfrm>
            <a:off x="1259632" y="4869160"/>
            <a:ext cx="2016224" cy="11521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algn="ctr">
            <a:gradFill>
              <a:gsLst>
                <a:gs pos="0">
                  <a:srgbClr val="3399FF"/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5400000" scaled="0"/>
            </a:gra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" name="AutoShape 13"/>
          <p:cNvSpPr>
            <a:spLocks noChangeArrowheads="1"/>
          </p:cNvSpPr>
          <p:nvPr/>
        </p:nvSpPr>
        <p:spPr bwMode="invGray">
          <a:xfrm>
            <a:off x="5580112" y="4941168"/>
            <a:ext cx="2018978" cy="108012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algn="ctr">
            <a:gradFill>
              <a:gsLst>
                <a:gs pos="0">
                  <a:srgbClr val="3399FF"/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5400000" scaled="0"/>
            </a:gra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33" name="AutoShape 13"/>
          <p:cNvSpPr>
            <a:spLocks noChangeArrowheads="1"/>
          </p:cNvSpPr>
          <p:nvPr/>
        </p:nvSpPr>
        <p:spPr bwMode="invGray">
          <a:xfrm>
            <a:off x="3347864" y="1052736"/>
            <a:ext cx="2090986" cy="108012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algn="ctr">
            <a:gradFill>
              <a:gsLst>
                <a:gs pos="0">
                  <a:srgbClr val="3399FF"/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5400000" scaled="0"/>
            </a:gra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4" name="AutoShape 13"/>
          <p:cNvSpPr>
            <a:spLocks noChangeArrowheads="1"/>
          </p:cNvSpPr>
          <p:nvPr/>
        </p:nvSpPr>
        <p:spPr bwMode="invGray">
          <a:xfrm>
            <a:off x="6660232" y="3789040"/>
            <a:ext cx="2088232" cy="108012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algn="ctr">
            <a:gradFill>
              <a:gsLst>
                <a:gs pos="0">
                  <a:srgbClr val="3399FF"/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5400000" scaled="0"/>
            </a:gra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323528" y="2564904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Проводится независимая оценка качества условий оказания  услуг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51520" y="3789041"/>
            <a:ext cx="18722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Применяются информационные технологии обратной связи с получателями услуг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403648" y="4941168"/>
            <a:ext cx="16561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Реализуются семейные формы жизнеустройства  разных категорий граждан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563888" y="1268760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Созданы условия для выбора клиентами поставщиков услуг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868144" y="1484784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Развито социальное партнерство и межсекторное взаимодействие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020272" y="2708920"/>
            <a:ext cx="1512168" cy="86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Реализуются актуальные социальные проекты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724128" y="522920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Сформирован новый образ социального работника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732240" y="3789040"/>
            <a:ext cx="20162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Внедряются инновационные технологии, обеспечивающие активное долголетие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AutoShape 13"/>
          <p:cNvSpPr>
            <a:spLocks noChangeArrowheads="1"/>
          </p:cNvSpPr>
          <p:nvPr/>
        </p:nvSpPr>
        <p:spPr bwMode="invGray">
          <a:xfrm>
            <a:off x="3419872" y="5229200"/>
            <a:ext cx="2018978" cy="108012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algn="ctr">
            <a:gradFill>
              <a:gsLst>
                <a:gs pos="0">
                  <a:srgbClr val="3399FF"/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5400000" scaled="0"/>
            </a:gra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3563888" y="5373216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Обеспечена конкурентоспособность и доступная среда учреждения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Прямая со стрелкой 45"/>
          <p:cNvCxnSpPr>
            <a:endCxn id="17" idx="3"/>
          </p:cNvCxnSpPr>
          <p:nvPr/>
        </p:nvCxnSpPr>
        <p:spPr>
          <a:xfrm flipH="1" flipV="1">
            <a:off x="2123728" y="3032956"/>
            <a:ext cx="936104" cy="396044"/>
          </a:xfrm>
          <a:prstGeom prst="straightConnector1">
            <a:avLst/>
          </a:prstGeom>
          <a:ln w="25400" cmpd="sng">
            <a:headEnd w="lg" len="lg"/>
            <a:tailEnd type="arrow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flipH="1" flipV="1">
            <a:off x="2771800" y="2492896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V="1">
            <a:off x="5508104" y="2492896"/>
            <a:ext cx="28803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>
            <a:endCxn id="27" idx="1"/>
          </p:cNvCxnSpPr>
          <p:nvPr/>
        </p:nvCxnSpPr>
        <p:spPr>
          <a:xfrm flipV="1">
            <a:off x="5724128" y="3104964"/>
            <a:ext cx="1008112" cy="36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5724128" y="3933056"/>
            <a:ext cx="86409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5580112" y="4437112"/>
            <a:ext cx="43204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H="1">
            <a:off x="2843808" y="4437112"/>
            <a:ext cx="43204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 flipH="1">
            <a:off x="2123728" y="3933056"/>
            <a:ext cx="936104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Picture 2" descr="C:\Users\User\Downloads\white_sails_hospital-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2714620"/>
            <a:ext cx="2736304" cy="193318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C45D-71CB-4AE9-B96B-B59617811DE6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188640"/>
            <a:ext cx="8972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Учреждение социального обслуживания: раскрытие возможностей и преимущества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397456" y="620688"/>
            <a:ext cx="4392488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836745" y="692696"/>
            <a:ext cx="351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БАРЬЕРЫ ЭТАПА ПЕРЕХОДА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utoShape 13"/>
          <p:cNvSpPr>
            <a:spLocks noChangeArrowheads="1"/>
          </p:cNvSpPr>
          <p:nvPr/>
        </p:nvSpPr>
        <p:spPr bwMode="gray">
          <a:xfrm>
            <a:off x="285720" y="2928934"/>
            <a:ext cx="2543175" cy="1006402"/>
          </a:xfrm>
          <a:prstGeom prst="roundRect">
            <a:avLst>
              <a:gd name="adj" fmla="val 12699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gray">
          <a:xfrm>
            <a:off x="3632200" y="3638550"/>
            <a:ext cx="19050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cs typeface="Arial" charset="0"/>
              </a:rPr>
              <a:t> </a:t>
            </a:r>
            <a:r>
              <a:rPr lang="ru-RU" sz="1600" b="1" dirty="0" smtClean="0">
                <a:cs typeface="Arial" charset="0"/>
              </a:rPr>
              <a:t>Барьеры</a:t>
            </a:r>
            <a:endParaRPr lang="en-US" sz="1600" b="1" dirty="0">
              <a:cs typeface="Arial" charset="0"/>
            </a:endParaRPr>
          </a:p>
        </p:txBody>
      </p:sp>
      <p:sp>
        <p:nvSpPr>
          <p:cNvPr id="9" name="AutoShape 15"/>
          <p:cNvSpPr>
            <a:spLocks noChangeArrowheads="1"/>
          </p:cNvSpPr>
          <p:nvPr/>
        </p:nvSpPr>
        <p:spPr bwMode="gray">
          <a:xfrm>
            <a:off x="357158" y="3071810"/>
            <a:ext cx="2408238" cy="71951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prstShdw prst="shdw18" dist="17961" dir="13500000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AutoShape 18"/>
          <p:cNvSpPr>
            <a:spLocks noChangeArrowheads="1"/>
          </p:cNvSpPr>
          <p:nvPr/>
        </p:nvSpPr>
        <p:spPr bwMode="gray">
          <a:xfrm>
            <a:off x="428596" y="1071546"/>
            <a:ext cx="2543175" cy="1091952"/>
          </a:xfrm>
          <a:prstGeom prst="roundRect">
            <a:avLst>
              <a:gd name="adj" fmla="val 12699"/>
            </a:avLst>
          </a:prstGeom>
          <a:solidFill>
            <a:schemeClr val="folHlink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19"/>
          <p:cNvSpPr>
            <a:spLocks noChangeArrowheads="1"/>
          </p:cNvSpPr>
          <p:nvPr/>
        </p:nvSpPr>
        <p:spPr bwMode="gray">
          <a:xfrm>
            <a:off x="500034" y="1214422"/>
            <a:ext cx="2408238" cy="86409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prstShdw prst="shdw18" dist="17961" dir="13500000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gray">
          <a:xfrm>
            <a:off x="500034" y="1357298"/>
            <a:ext cx="2316163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400" b="1" dirty="0" smtClean="0">
                <a:cs typeface="Arial" charset="0"/>
              </a:rPr>
              <a:t>Разделение клиентов:</a:t>
            </a:r>
          </a:p>
          <a:p>
            <a:pPr algn="ctr" eaLnBrk="0" hangingPunct="0"/>
            <a:r>
              <a:rPr lang="ru-RU" sz="1400" b="1" dirty="0" smtClean="0">
                <a:cs typeface="Arial" charset="0"/>
              </a:rPr>
              <a:t>«пассивные», «активные»</a:t>
            </a:r>
          </a:p>
        </p:txBody>
      </p:sp>
      <p:sp>
        <p:nvSpPr>
          <p:cNvPr id="16" name="AutoShape 22"/>
          <p:cNvSpPr>
            <a:spLocks noChangeArrowheads="1"/>
          </p:cNvSpPr>
          <p:nvPr/>
        </p:nvSpPr>
        <p:spPr bwMode="gray">
          <a:xfrm>
            <a:off x="6429388" y="2428868"/>
            <a:ext cx="2543175" cy="2160240"/>
          </a:xfrm>
          <a:prstGeom prst="roundRect">
            <a:avLst>
              <a:gd name="adj" fmla="val 12699"/>
            </a:avLst>
          </a:prstGeom>
          <a:solidFill>
            <a:schemeClr val="hlink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AutoShape 23"/>
          <p:cNvSpPr>
            <a:spLocks noChangeArrowheads="1"/>
          </p:cNvSpPr>
          <p:nvPr/>
        </p:nvSpPr>
        <p:spPr bwMode="gray">
          <a:xfrm>
            <a:off x="6500826" y="2571744"/>
            <a:ext cx="2408238" cy="197353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prstShdw prst="shdw18" dist="17961" dir="13500000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AutoShape 26"/>
          <p:cNvSpPr>
            <a:spLocks noChangeArrowheads="1"/>
          </p:cNvSpPr>
          <p:nvPr/>
        </p:nvSpPr>
        <p:spPr bwMode="gray">
          <a:xfrm>
            <a:off x="5929322" y="1071546"/>
            <a:ext cx="2543175" cy="952496"/>
          </a:xfrm>
          <a:prstGeom prst="roundRect">
            <a:avLst>
              <a:gd name="adj" fmla="val 12699"/>
            </a:avLst>
          </a:prstGeom>
          <a:solidFill>
            <a:schemeClr val="accent2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AutoShape 27"/>
          <p:cNvSpPr>
            <a:spLocks noChangeArrowheads="1"/>
          </p:cNvSpPr>
          <p:nvPr/>
        </p:nvSpPr>
        <p:spPr bwMode="gray">
          <a:xfrm>
            <a:off x="6000760" y="1214422"/>
            <a:ext cx="2408238" cy="73533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prstShdw prst="shdw18" dist="17961" dir="13500000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4" name="Group 30"/>
          <p:cNvGrpSpPr>
            <a:grpSpLocks/>
          </p:cNvGrpSpPr>
          <p:nvPr/>
        </p:nvGrpSpPr>
        <p:grpSpPr bwMode="auto">
          <a:xfrm>
            <a:off x="3143250" y="2552700"/>
            <a:ext cx="2819400" cy="2803525"/>
            <a:chOff x="1968" y="1488"/>
            <a:chExt cx="1776" cy="1766"/>
          </a:xfrm>
        </p:grpSpPr>
        <p:sp>
          <p:nvSpPr>
            <p:cNvPr id="25" name="AutoShape 31"/>
            <p:cNvSpPr>
              <a:spLocks noChangeArrowheads="1"/>
            </p:cNvSpPr>
            <p:nvPr/>
          </p:nvSpPr>
          <p:spPr bwMode="gray">
            <a:xfrm rot="6774404">
              <a:off x="2004" y="1578"/>
              <a:ext cx="1688" cy="1664"/>
            </a:xfrm>
            <a:custGeom>
              <a:avLst/>
              <a:gdLst>
                <a:gd name="G0" fmla="+- -1509893 0 0"/>
                <a:gd name="G1" fmla="+- -5955455 0 0"/>
                <a:gd name="G2" fmla="+- -1509893 0 -5955455"/>
                <a:gd name="G3" fmla="+- 10800 0 0"/>
                <a:gd name="G4" fmla="+- 0 0 -1509893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926 0 0"/>
                <a:gd name="G9" fmla="+- 0 0 -5955455"/>
                <a:gd name="G10" fmla="+- 7926 0 2700"/>
                <a:gd name="G11" fmla="cos G10 -1509893"/>
                <a:gd name="G12" fmla="sin G10 -1509893"/>
                <a:gd name="G13" fmla="cos 13500 -1509893"/>
                <a:gd name="G14" fmla="sin 13500 -1509893"/>
                <a:gd name="G15" fmla="+- G11 10800 0"/>
                <a:gd name="G16" fmla="+- G12 10800 0"/>
                <a:gd name="G17" fmla="+- G13 10800 0"/>
                <a:gd name="G18" fmla="+- G14 10800 0"/>
                <a:gd name="G19" fmla="*/ 7926 1 2"/>
                <a:gd name="G20" fmla="+- G19 5400 0"/>
                <a:gd name="G21" fmla="cos G20 -1509893"/>
                <a:gd name="G22" fmla="sin G20 -1509893"/>
                <a:gd name="G23" fmla="+- G21 10800 0"/>
                <a:gd name="G24" fmla="+- G12 G23 G22"/>
                <a:gd name="G25" fmla="+- G22 G23 G11"/>
                <a:gd name="G26" fmla="cos 10800 -1509893"/>
                <a:gd name="G27" fmla="sin 10800 -1509893"/>
                <a:gd name="G28" fmla="cos 7926 -1509893"/>
                <a:gd name="G29" fmla="sin 7926 -1509893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955455"/>
                <a:gd name="G36" fmla="sin G34 -5955455"/>
                <a:gd name="G37" fmla="+/ -5955455 -1509893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926 G39"/>
                <a:gd name="G43" fmla="sin 792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689 w 21600"/>
                <a:gd name="T5" fmla="*/ 1746 h 21600"/>
                <a:gd name="T6" fmla="*/ 10657 w 21600"/>
                <a:gd name="T7" fmla="*/ 1438 h 21600"/>
                <a:gd name="T8" fmla="*/ 15121 w 21600"/>
                <a:gd name="T9" fmla="*/ 4156 h 21600"/>
                <a:gd name="T10" fmla="*/ 23223 w 21600"/>
                <a:gd name="T11" fmla="*/ 5516 h 21600"/>
                <a:gd name="T12" fmla="*/ 21035 w 21600"/>
                <a:gd name="T13" fmla="*/ 10942 h 21600"/>
                <a:gd name="T14" fmla="*/ 15609 w 21600"/>
                <a:gd name="T15" fmla="*/ 875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093" y="7698"/>
                  </a:moveTo>
                  <a:cubicBezTo>
                    <a:pt x="16849" y="4772"/>
                    <a:pt x="13978" y="2874"/>
                    <a:pt x="10800" y="2874"/>
                  </a:cubicBezTo>
                  <a:cubicBezTo>
                    <a:pt x="10759" y="2873"/>
                    <a:pt x="10719" y="2874"/>
                    <a:pt x="10679" y="2874"/>
                  </a:cubicBezTo>
                  <a:lnTo>
                    <a:pt x="10635" y="1"/>
                  </a:lnTo>
                  <a:cubicBezTo>
                    <a:pt x="10690" y="0"/>
                    <a:pt x="10745" y="-1"/>
                    <a:pt x="10800" y="0"/>
                  </a:cubicBezTo>
                  <a:cubicBezTo>
                    <a:pt x="15131" y="0"/>
                    <a:pt x="19043" y="2587"/>
                    <a:pt x="20738" y="6573"/>
                  </a:cubicBezTo>
                  <a:lnTo>
                    <a:pt x="23223" y="5516"/>
                  </a:lnTo>
                  <a:lnTo>
                    <a:pt x="21035" y="10942"/>
                  </a:lnTo>
                  <a:lnTo>
                    <a:pt x="15609" y="8754"/>
                  </a:lnTo>
                  <a:lnTo>
                    <a:pt x="18093" y="7698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shade val="0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26" name="AutoShape 32"/>
            <p:cNvSpPr>
              <a:spLocks noChangeArrowheads="1"/>
            </p:cNvSpPr>
            <p:nvPr/>
          </p:nvSpPr>
          <p:spPr bwMode="gray">
            <a:xfrm rot="12174404">
              <a:off x="1968" y="1567"/>
              <a:ext cx="1688" cy="1664"/>
            </a:xfrm>
            <a:custGeom>
              <a:avLst/>
              <a:gdLst>
                <a:gd name="G0" fmla="+- -1509893 0 0"/>
                <a:gd name="G1" fmla="+- -5955455 0 0"/>
                <a:gd name="G2" fmla="+- -1509893 0 -5955455"/>
                <a:gd name="G3" fmla="+- 10800 0 0"/>
                <a:gd name="G4" fmla="+- 0 0 -1509893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926 0 0"/>
                <a:gd name="G9" fmla="+- 0 0 -5955455"/>
                <a:gd name="G10" fmla="+- 7926 0 2700"/>
                <a:gd name="G11" fmla="cos G10 -1509893"/>
                <a:gd name="G12" fmla="sin G10 -1509893"/>
                <a:gd name="G13" fmla="cos 13500 -1509893"/>
                <a:gd name="G14" fmla="sin 13500 -1509893"/>
                <a:gd name="G15" fmla="+- G11 10800 0"/>
                <a:gd name="G16" fmla="+- G12 10800 0"/>
                <a:gd name="G17" fmla="+- G13 10800 0"/>
                <a:gd name="G18" fmla="+- G14 10800 0"/>
                <a:gd name="G19" fmla="*/ 7926 1 2"/>
                <a:gd name="G20" fmla="+- G19 5400 0"/>
                <a:gd name="G21" fmla="cos G20 -1509893"/>
                <a:gd name="G22" fmla="sin G20 -1509893"/>
                <a:gd name="G23" fmla="+- G21 10800 0"/>
                <a:gd name="G24" fmla="+- G12 G23 G22"/>
                <a:gd name="G25" fmla="+- G22 G23 G11"/>
                <a:gd name="G26" fmla="cos 10800 -1509893"/>
                <a:gd name="G27" fmla="sin 10800 -1509893"/>
                <a:gd name="G28" fmla="cos 7926 -1509893"/>
                <a:gd name="G29" fmla="sin 7926 -1509893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955455"/>
                <a:gd name="G36" fmla="sin G34 -5955455"/>
                <a:gd name="G37" fmla="+/ -5955455 -1509893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926 G39"/>
                <a:gd name="G43" fmla="sin 792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689 w 21600"/>
                <a:gd name="T5" fmla="*/ 1746 h 21600"/>
                <a:gd name="T6" fmla="*/ 10657 w 21600"/>
                <a:gd name="T7" fmla="*/ 1438 h 21600"/>
                <a:gd name="T8" fmla="*/ 15121 w 21600"/>
                <a:gd name="T9" fmla="*/ 4156 h 21600"/>
                <a:gd name="T10" fmla="*/ 23223 w 21600"/>
                <a:gd name="T11" fmla="*/ 5516 h 21600"/>
                <a:gd name="T12" fmla="*/ 21035 w 21600"/>
                <a:gd name="T13" fmla="*/ 10942 h 21600"/>
                <a:gd name="T14" fmla="*/ 15609 w 21600"/>
                <a:gd name="T15" fmla="*/ 875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093" y="7698"/>
                  </a:moveTo>
                  <a:cubicBezTo>
                    <a:pt x="16849" y="4772"/>
                    <a:pt x="13978" y="2874"/>
                    <a:pt x="10800" y="2874"/>
                  </a:cubicBezTo>
                  <a:cubicBezTo>
                    <a:pt x="10759" y="2873"/>
                    <a:pt x="10719" y="2874"/>
                    <a:pt x="10679" y="2874"/>
                  </a:cubicBezTo>
                  <a:lnTo>
                    <a:pt x="10635" y="1"/>
                  </a:lnTo>
                  <a:cubicBezTo>
                    <a:pt x="10690" y="0"/>
                    <a:pt x="10745" y="-1"/>
                    <a:pt x="10800" y="0"/>
                  </a:cubicBezTo>
                  <a:cubicBezTo>
                    <a:pt x="15131" y="0"/>
                    <a:pt x="19043" y="2587"/>
                    <a:pt x="20738" y="6573"/>
                  </a:cubicBezTo>
                  <a:lnTo>
                    <a:pt x="23223" y="5516"/>
                  </a:lnTo>
                  <a:lnTo>
                    <a:pt x="21035" y="10942"/>
                  </a:lnTo>
                  <a:lnTo>
                    <a:pt x="15609" y="8754"/>
                  </a:lnTo>
                  <a:lnTo>
                    <a:pt x="18093" y="769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shade val="0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27" name="AutoShape 33"/>
            <p:cNvSpPr>
              <a:spLocks noChangeArrowheads="1"/>
            </p:cNvSpPr>
            <p:nvPr/>
          </p:nvSpPr>
          <p:spPr bwMode="gray">
            <a:xfrm rot="17574404">
              <a:off x="2029" y="1500"/>
              <a:ext cx="1688" cy="1664"/>
            </a:xfrm>
            <a:custGeom>
              <a:avLst/>
              <a:gdLst>
                <a:gd name="G0" fmla="+- -1509893 0 0"/>
                <a:gd name="G1" fmla="+- -5955455 0 0"/>
                <a:gd name="G2" fmla="+- -1509893 0 -5955455"/>
                <a:gd name="G3" fmla="+- 10800 0 0"/>
                <a:gd name="G4" fmla="+- 0 0 -1509893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926 0 0"/>
                <a:gd name="G9" fmla="+- 0 0 -5955455"/>
                <a:gd name="G10" fmla="+- 7926 0 2700"/>
                <a:gd name="G11" fmla="cos G10 -1509893"/>
                <a:gd name="G12" fmla="sin G10 -1509893"/>
                <a:gd name="G13" fmla="cos 13500 -1509893"/>
                <a:gd name="G14" fmla="sin 13500 -1509893"/>
                <a:gd name="G15" fmla="+- G11 10800 0"/>
                <a:gd name="G16" fmla="+- G12 10800 0"/>
                <a:gd name="G17" fmla="+- G13 10800 0"/>
                <a:gd name="G18" fmla="+- G14 10800 0"/>
                <a:gd name="G19" fmla="*/ 7926 1 2"/>
                <a:gd name="G20" fmla="+- G19 5400 0"/>
                <a:gd name="G21" fmla="cos G20 -1509893"/>
                <a:gd name="G22" fmla="sin G20 -1509893"/>
                <a:gd name="G23" fmla="+- G21 10800 0"/>
                <a:gd name="G24" fmla="+- G12 G23 G22"/>
                <a:gd name="G25" fmla="+- G22 G23 G11"/>
                <a:gd name="G26" fmla="cos 10800 -1509893"/>
                <a:gd name="G27" fmla="sin 10800 -1509893"/>
                <a:gd name="G28" fmla="cos 7926 -1509893"/>
                <a:gd name="G29" fmla="sin 7926 -1509893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955455"/>
                <a:gd name="G36" fmla="sin G34 -5955455"/>
                <a:gd name="G37" fmla="+/ -5955455 -1509893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926 G39"/>
                <a:gd name="G43" fmla="sin 792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689 w 21600"/>
                <a:gd name="T5" fmla="*/ 1746 h 21600"/>
                <a:gd name="T6" fmla="*/ 10657 w 21600"/>
                <a:gd name="T7" fmla="*/ 1438 h 21600"/>
                <a:gd name="T8" fmla="*/ 15121 w 21600"/>
                <a:gd name="T9" fmla="*/ 4156 h 21600"/>
                <a:gd name="T10" fmla="*/ 23223 w 21600"/>
                <a:gd name="T11" fmla="*/ 5516 h 21600"/>
                <a:gd name="T12" fmla="*/ 21035 w 21600"/>
                <a:gd name="T13" fmla="*/ 10942 h 21600"/>
                <a:gd name="T14" fmla="*/ 15609 w 21600"/>
                <a:gd name="T15" fmla="*/ 875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093" y="7698"/>
                  </a:moveTo>
                  <a:cubicBezTo>
                    <a:pt x="16849" y="4772"/>
                    <a:pt x="13978" y="2874"/>
                    <a:pt x="10800" y="2874"/>
                  </a:cubicBezTo>
                  <a:cubicBezTo>
                    <a:pt x="10759" y="2873"/>
                    <a:pt x="10719" y="2874"/>
                    <a:pt x="10679" y="2874"/>
                  </a:cubicBezTo>
                  <a:lnTo>
                    <a:pt x="10635" y="1"/>
                  </a:lnTo>
                  <a:cubicBezTo>
                    <a:pt x="10690" y="0"/>
                    <a:pt x="10745" y="-1"/>
                    <a:pt x="10800" y="0"/>
                  </a:cubicBezTo>
                  <a:cubicBezTo>
                    <a:pt x="15131" y="0"/>
                    <a:pt x="19043" y="2587"/>
                    <a:pt x="20738" y="6573"/>
                  </a:cubicBezTo>
                  <a:lnTo>
                    <a:pt x="23223" y="5516"/>
                  </a:lnTo>
                  <a:lnTo>
                    <a:pt x="21035" y="10942"/>
                  </a:lnTo>
                  <a:lnTo>
                    <a:pt x="15609" y="8754"/>
                  </a:lnTo>
                  <a:lnTo>
                    <a:pt x="18093" y="7698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gamma/>
                    <a:shade val="6275"/>
                    <a:invGamma/>
                  </a:schemeClr>
                </a:gs>
                <a:gs pos="100000">
                  <a:schemeClr val="folHlink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chemeClr val="fol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28" name="AutoShape 34"/>
            <p:cNvSpPr>
              <a:spLocks noChangeArrowheads="1"/>
            </p:cNvSpPr>
            <p:nvPr/>
          </p:nvSpPr>
          <p:spPr bwMode="gray">
            <a:xfrm rot="22974404">
              <a:off x="2056" y="1536"/>
              <a:ext cx="1688" cy="1664"/>
            </a:xfrm>
            <a:custGeom>
              <a:avLst/>
              <a:gdLst>
                <a:gd name="G0" fmla="+- -1509893 0 0"/>
                <a:gd name="G1" fmla="+- -5955455 0 0"/>
                <a:gd name="G2" fmla="+- -1509893 0 -5955455"/>
                <a:gd name="G3" fmla="+- 10800 0 0"/>
                <a:gd name="G4" fmla="+- 0 0 -1509893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926 0 0"/>
                <a:gd name="G9" fmla="+- 0 0 -5955455"/>
                <a:gd name="G10" fmla="+- 7926 0 2700"/>
                <a:gd name="G11" fmla="cos G10 -1509893"/>
                <a:gd name="G12" fmla="sin G10 -1509893"/>
                <a:gd name="G13" fmla="cos 13500 -1509893"/>
                <a:gd name="G14" fmla="sin 13500 -1509893"/>
                <a:gd name="G15" fmla="+- G11 10800 0"/>
                <a:gd name="G16" fmla="+- G12 10800 0"/>
                <a:gd name="G17" fmla="+- G13 10800 0"/>
                <a:gd name="G18" fmla="+- G14 10800 0"/>
                <a:gd name="G19" fmla="*/ 7926 1 2"/>
                <a:gd name="G20" fmla="+- G19 5400 0"/>
                <a:gd name="G21" fmla="cos G20 -1509893"/>
                <a:gd name="G22" fmla="sin G20 -1509893"/>
                <a:gd name="G23" fmla="+- G21 10800 0"/>
                <a:gd name="G24" fmla="+- G12 G23 G22"/>
                <a:gd name="G25" fmla="+- G22 G23 G11"/>
                <a:gd name="G26" fmla="cos 10800 -1509893"/>
                <a:gd name="G27" fmla="sin 10800 -1509893"/>
                <a:gd name="G28" fmla="cos 7926 -1509893"/>
                <a:gd name="G29" fmla="sin 7926 -1509893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955455"/>
                <a:gd name="G36" fmla="sin G34 -5955455"/>
                <a:gd name="G37" fmla="+/ -5955455 -1509893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926 G39"/>
                <a:gd name="G43" fmla="sin 792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689 w 21600"/>
                <a:gd name="T5" fmla="*/ 1746 h 21600"/>
                <a:gd name="T6" fmla="*/ 10657 w 21600"/>
                <a:gd name="T7" fmla="*/ 1438 h 21600"/>
                <a:gd name="T8" fmla="*/ 15121 w 21600"/>
                <a:gd name="T9" fmla="*/ 4156 h 21600"/>
                <a:gd name="T10" fmla="*/ 23223 w 21600"/>
                <a:gd name="T11" fmla="*/ 5516 h 21600"/>
                <a:gd name="T12" fmla="*/ 21035 w 21600"/>
                <a:gd name="T13" fmla="*/ 10942 h 21600"/>
                <a:gd name="T14" fmla="*/ 15609 w 21600"/>
                <a:gd name="T15" fmla="*/ 875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093" y="7698"/>
                  </a:moveTo>
                  <a:cubicBezTo>
                    <a:pt x="16849" y="4772"/>
                    <a:pt x="13978" y="2874"/>
                    <a:pt x="10800" y="2874"/>
                  </a:cubicBezTo>
                  <a:cubicBezTo>
                    <a:pt x="10759" y="2873"/>
                    <a:pt x="10719" y="2874"/>
                    <a:pt x="10679" y="2874"/>
                  </a:cubicBezTo>
                  <a:lnTo>
                    <a:pt x="10635" y="1"/>
                  </a:lnTo>
                  <a:cubicBezTo>
                    <a:pt x="10690" y="0"/>
                    <a:pt x="10745" y="-1"/>
                    <a:pt x="10800" y="0"/>
                  </a:cubicBezTo>
                  <a:cubicBezTo>
                    <a:pt x="15131" y="0"/>
                    <a:pt x="19043" y="2587"/>
                    <a:pt x="20738" y="6573"/>
                  </a:cubicBezTo>
                  <a:lnTo>
                    <a:pt x="23223" y="5516"/>
                  </a:lnTo>
                  <a:lnTo>
                    <a:pt x="21035" y="10942"/>
                  </a:lnTo>
                  <a:lnTo>
                    <a:pt x="15609" y="8754"/>
                  </a:lnTo>
                  <a:lnTo>
                    <a:pt x="18093" y="769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shade val="0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</p:grpSp>
      <p:sp>
        <p:nvSpPr>
          <p:cNvPr id="30" name="Text Box 9"/>
          <p:cNvSpPr txBox="1">
            <a:spLocks noChangeArrowheads="1"/>
          </p:cNvSpPr>
          <p:nvPr/>
        </p:nvSpPr>
        <p:spPr bwMode="gray">
          <a:xfrm>
            <a:off x="6072198" y="1214422"/>
            <a:ext cx="2286016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1400" b="1" dirty="0" smtClean="0">
                <a:cs typeface="Arial" charset="0"/>
              </a:rPr>
              <a:t>Низкий потенциал семьи для успешной социальной реабилитации граждан</a:t>
            </a:r>
          </a:p>
        </p:txBody>
      </p:sp>
      <p:sp>
        <p:nvSpPr>
          <p:cNvPr id="32" name="Text Box 9"/>
          <p:cNvSpPr txBox="1">
            <a:spLocks noChangeArrowheads="1"/>
          </p:cNvSpPr>
          <p:nvPr/>
        </p:nvSpPr>
        <p:spPr bwMode="gray">
          <a:xfrm>
            <a:off x="357158" y="3000372"/>
            <a:ext cx="2316163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1400" b="1" dirty="0" smtClean="0">
                <a:cs typeface="Arial" charset="0"/>
              </a:rPr>
              <a:t>Высокий риск иждивенчества, «делегирование» заботы</a:t>
            </a:r>
          </a:p>
        </p:txBody>
      </p:sp>
      <p:sp>
        <p:nvSpPr>
          <p:cNvPr id="34" name="AutoShape 18"/>
          <p:cNvSpPr>
            <a:spLocks noChangeArrowheads="1"/>
          </p:cNvSpPr>
          <p:nvPr/>
        </p:nvSpPr>
        <p:spPr bwMode="gray">
          <a:xfrm>
            <a:off x="539552" y="4857328"/>
            <a:ext cx="2543175" cy="1307976"/>
          </a:xfrm>
          <a:prstGeom prst="roundRect">
            <a:avLst>
              <a:gd name="adj" fmla="val 12699"/>
            </a:avLst>
          </a:prstGeom>
          <a:solidFill>
            <a:schemeClr val="folHlink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" name="AutoShape 19"/>
          <p:cNvSpPr>
            <a:spLocks noChangeArrowheads="1"/>
          </p:cNvSpPr>
          <p:nvPr/>
        </p:nvSpPr>
        <p:spPr bwMode="gray">
          <a:xfrm>
            <a:off x="610121" y="4941168"/>
            <a:ext cx="2408238" cy="1080119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prstShdw prst="shdw18" dist="17961" dir="13500000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gray">
          <a:xfrm>
            <a:off x="642095" y="5013175"/>
            <a:ext cx="2316163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400" b="1" dirty="0" smtClean="0">
                <a:cs typeface="Arial" charset="0"/>
              </a:rPr>
              <a:t>Низкая мотивация граждан на получение дополнительных платных услуг, отказы от получения</a:t>
            </a: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gray">
          <a:xfrm>
            <a:off x="6500826" y="2571744"/>
            <a:ext cx="2357454" cy="20717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1400" b="1" dirty="0" smtClean="0">
                <a:cs typeface="Arial" charset="0"/>
              </a:rPr>
              <a:t>Со стороны работников существует слабо артикулируемое представление об их обязанностях. </a:t>
            </a:r>
          </a:p>
          <a:p>
            <a:pPr algn="ctr" eaLnBrk="0" hangingPunct="0"/>
            <a:r>
              <a:rPr lang="ru-RU" sz="1400" b="1" dirty="0" smtClean="0">
                <a:cs typeface="Arial" charset="0"/>
              </a:rPr>
              <a:t>Со стороны клиентов услуги воспринимаются как неформальная забота, хорошие отношения</a:t>
            </a:r>
          </a:p>
        </p:txBody>
      </p:sp>
      <p:sp>
        <p:nvSpPr>
          <p:cNvPr id="38" name="AutoShape 26"/>
          <p:cNvSpPr>
            <a:spLocks noChangeArrowheads="1"/>
          </p:cNvSpPr>
          <p:nvPr/>
        </p:nvSpPr>
        <p:spPr bwMode="gray">
          <a:xfrm>
            <a:off x="6215074" y="5143512"/>
            <a:ext cx="2543175" cy="1019944"/>
          </a:xfrm>
          <a:prstGeom prst="roundRect">
            <a:avLst>
              <a:gd name="adj" fmla="val 12699"/>
            </a:avLst>
          </a:prstGeom>
          <a:solidFill>
            <a:schemeClr val="accent2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" name="AutoShape 27"/>
          <p:cNvSpPr>
            <a:spLocks noChangeArrowheads="1"/>
          </p:cNvSpPr>
          <p:nvPr/>
        </p:nvSpPr>
        <p:spPr bwMode="gray">
          <a:xfrm>
            <a:off x="6286512" y="5214950"/>
            <a:ext cx="2408238" cy="87935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prstShdw prst="shdw18" dist="17961" dir="13500000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gray">
          <a:xfrm>
            <a:off x="6357950" y="5143512"/>
            <a:ext cx="2316163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400" b="1" dirty="0" smtClean="0">
                <a:cs typeface="Arial" charset="0"/>
              </a:rPr>
              <a:t>Недостаточность насыщения материально – технической базы социального учреждения</a:t>
            </a: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C45D-71CB-4AE9-B96B-B59617811DE6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188640"/>
            <a:ext cx="8972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Учреждение социального обслуживания: раскрытие возможностей и преимущества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397456" y="620688"/>
            <a:ext cx="4392488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836745" y="692696"/>
            <a:ext cx="351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БАРЬЕРЫ ЭТАПА ПЕРЕХОДА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utoShape 13"/>
          <p:cNvSpPr>
            <a:spLocks noChangeArrowheads="1"/>
          </p:cNvSpPr>
          <p:nvPr/>
        </p:nvSpPr>
        <p:spPr bwMode="gray">
          <a:xfrm>
            <a:off x="285720" y="3357562"/>
            <a:ext cx="2543175" cy="1008112"/>
          </a:xfrm>
          <a:prstGeom prst="roundRect">
            <a:avLst>
              <a:gd name="adj" fmla="val 12699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gray">
          <a:xfrm>
            <a:off x="3632200" y="3638550"/>
            <a:ext cx="19050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cs typeface="Arial" charset="0"/>
              </a:rPr>
              <a:t> </a:t>
            </a:r>
            <a:r>
              <a:rPr lang="ru-RU" sz="1600" b="1" dirty="0" smtClean="0">
                <a:cs typeface="Arial" charset="0"/>
              </a:rPr>
              <a:t>Барьеры</a:t>
            </a:r>
            <a:endParaRPr lang="en-US" sz="1600" b="1" dirty="0">
              <a:cs typeface="Arial" charset="0"/>
            </a:endParaRPr>
          </a:p>
        </p:txBody>
      </p:sp>
      <p:sp>
        <p:nvSpPr>
          <p:cNvPr id="9" name="AutoShape 15"/>
          <p:cNvSpPr>
            <a:spLocks noChangeArrowheads="1"/>
          </p:cNvSpPr>
          <p:nvPr/>
        </p:nvSpPr>
        <p:spPr bwMode="gray">
          <a:xfrm>
            <a:off x="357158" y="3429000"/>
            <a:ext cx="2408238" cy="86409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prstShdw prst="shdw18" dist="17961" dir="13500000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AutoShape 18"/>
          <p:cNvSpPr>
            <a:spLocks noChangeArrowheads="1"/>
          </p:cNvSpPr>
          <p:nvPr/>
        </p:nvSpPr>
        <p:spPr bwMode="gray">
          <a:xfrm>
            <a:off x="571472" y="1214422"/>
            <a:ext cx="2543175" cy="1091952"/>
          </a:xfrm>
          <a:prstGeom prst="roundRect">
            <a:avLst>
              <a:gd name="adj" fmla="val 12699"/>
            </a:avLst>
          </a:prstGeom>
          <a:solidFill>
            <a:schemeClr val="folHlink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19"/>
          <p:cNvSpPr>
            <a:spLocks noChangeArrowheads="1"/>
          </p:cNvSpPr>
          <p:nvPr/>
        </p:nvSpPr>
        <p:spPr bwMode="gray">
          <a:xfrm>
            <a:off x="642910" y="1285860"/>
            <a:ext cx="2408238" cy="86409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prstShdw prst="shdw18" dist="17961" dir="13500000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gray">
          <a:xfrm>
            <a:off x="642910" y="1357298"/>
            <a:ext cx="2316163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400" b="1" dirty="0" err="1" smtClean="0">
                <a:cs typeface="Arial" charset="0"/>
              </a:rPr>
              <a:t>Гендерный</a:t>
            </a:r>
            <a:r>
              <a:rPr lang="ru-RU" sz="1400" b="1" dirty="0" smtClean="0">
                <a:cs typeface="Arial" charset="0"/>
              </a:rPr>
              <a:t> дисбаланс среди получателей, среди сотрудников</a:t>
            </a:r>
          </a:p>
        </p:txBody>
      </p:sp>
      <p:sp>
        <p:nvSpPr>
          <p:cNvPr id="16" name="AutoShape 22"/>
          <p:cNvSpPr>
            <a:spLocks noChangeArrowheads="1"/>
          </p:cNvSpPr>
          <p:nvPr/>
        </p:nvSpPr>
        <p:spPr bwMode="gray">
          <a:xfrm>
            <a:off x="6421313" y="3068960"/>
            <a:ext cx="2543175" cy="1944216"/>
          </a:xfrm>
          <a:prstGeom prst="roundRect">
            <a:avLst>
              <a:gd name="adj" fmla="val 12699"/>
            </a:avLst>
          </a:prstGeom>
          <a:solidFill>
            <a:schemeClr val="hlink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AutoShape 23"/>
          <p:cNvSpPr>
            <a:spLocks noChangeArrowheads="1"/>
          </p:cNvSpPr>
          <p:nvPr/>
        </p:nvSpPr>
        <p:spPr bwMode="gray">
          <a:xfrm>
            <a:off x="6475288" y="3212976"/>
            <a:ext cx="2408238" cy="168550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prstShdw prst="shdw18" dist="17961" dir="13500000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AutoShape 26"/>
          <p:cNvSpPr>
            <a:spLocks noChangeArrowheads="1"/>
          </p:cNvSpPr>
          <p:nvPr/>
        </p:nvSpPr>
        <p:spPr bwMode="gray">
          <a:xfrm>
            <a:off x="6072198" y="1214422"/>
            <a:ext cx="2543175" cy="1019944"/>
          </a:xfrm>
          <a:prstGeom prst="roundRect">
            <a:avLst>
              <a:gd name="adj" fmla="val 12699"/>
            </a:avLst>
          </a:prstGeom>
          <a:solidFill>
            <a:schemeClr val="accent2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AutoShape 27"/>
          <p:cNvSpPr>
            <a:spLocks noChangeArrowheads="1"/>
          </p:cNvSpPr>
          <p:nvPr/>
        </p:nvSpPr>
        <p:spPr bwMode="gray">
          <a:xfrm>
            <a:off x="6143636" y="1285860"/>
            <a:ext cx="2408238" cy="87935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prstShdw prst="shdw18" dist="17961" dir="13500000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3143250" y="2552700"/>
            <a:ext cx="2819400" cy="2803525"/>
            <a:chOff x="1968" y="1488"/>
            <a:chExt cx="1776" cy="1766"/>
          </a:xfrm>
        </p:grpSpPr>
        <p:sp>
          <p:nvSpPr>
            <p:cNvPr id="25" name="AutoShape 31"/>
            <p:cNvSpPr>
              <a:spLocks noChangeArrowheads="1"/>
            </p:cNvSpPr>
            <p:nvPr/>
          </p:nvSpPr>
          <p:spPr bwMode="gray">
            <a:xfrm rot="6774404">
              <a:off x="2004" y="1578"/>
              <a:ext cx="1688" cy="1664"/>
            </a:xfrm>
            <a:custGeom>
              <a:avLst/>
              <a:gdLst>
                <a:gd name="G0" fmla="+- -1509893 0 0"/>
                <a:gd name="G1" fmla="+- -5955455 0 0"/>
                <a:gd name="G2" fmla="+- -1509893 0 -5955455"/>
                <a:gd name="G3" fmla="+- 10800 0 0"/>
                <a:gd name="G4" fmla="+- 0 0 -1509893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926 0 0"/>
                <a:gd name="G9" fmla="+- 0 0 -5955455"/>
                <a:gd name="G10" fmla="+- 7926 0 2700"/>
                <a:gd name="G11" fmla="cos G10 -1509893"/>
                <a:gd name="G12" fmla="sin G10 -1509893"/>
                <a:gd name="G13" fmla="cos 13500 -1509893"/>
                <a:gd name="G14" fmla="sin 13500 -1509893"/>
                <a:gd name="G15" fmla="+- G11 10800 0"/>
                <a:gd name="G16" fmla="+- G12 10800 0"/>
                <a:gd name="G17" fmla="+- G13 10800 0"/>
                <a:gd name="G18" fmla="+- G14 10800 0"/>
                <a:gd name="G19" fmla="*/ 7926 1 2"/>
                <a:gd name="G20" fmla="+- G19 5400 0"/>
                <a:gd name="G21" fmla="cos G20 -1509893"/>
                <a:gd name="G22" fmla="sin G20 -1509893"/>
                <a:gd name="G23" fmla="+- G21 10800 0"/>
                <a:gd name="G24" fmla="+- G12 G23 G22"/>
                <a:gd name="G25" fmla="+- G22 G23 G11"/>
                <a:gd name="G26" fmla="cos 10800 -1509893"/>
                <a:gd name="G27" fmla="sin 10800 -1509893"/>
                <a:gd name="G28" fmla="cos 7926 -1509893"/>
                <a:gd name="G29" fmla="sin 7926 -1509893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955455"/>
                <a:gd name="G36" fmla="sin G34 -5955455"/>
                <a:gd name="G37" fmla="+/ -5955455 -1509893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926 G39"/>
                <a:gd name="G43" fmla="sin 792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689 w 21600"/>
                <a:gd name="T5" fmla="*/ 1746 h 21600"/>
                <a:gd name="T6" fmla="*/ 10657 w 21600"/>
                <a:gd name="T7" fmla="*/ 1438 h 21600"/>
                <a:gd name="T8" fmla="*/ 15121 w 21600"/>
                <a:gd name="T9" fmla="*/ 4156 h 21600"/>
                <a:gd name="T10" fmla="*/ 23223 w 21600"/>
                <a:gd name="T11" fmla="*/ 5516 h 21600"/>
                <a:gd name="T12" fmla="*/ 21035 w 21600"/>
                <a:gd name="T13" fmla="*/ 10942 h 21600"/>
                <a:gd name="T14" fmla="*/ 15609 w 21600"/>
                <a:gd name="T15" fmla="*/ 875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093" y="7698"/>
                  </a:moveTo>
                  <a:cubicBezTo>
                    <a:pt x="16849" y="4772"/>
                    <a:pt x="13978" y="2874"/>
                    <a:pt x="10800" y="2874"/>
                  </a:cubicBezTo>
                  <a:cubicBezTo>
                    <a:pt x="10759" y="2873"/>
                    <a:pt x="10719" y="2874"/>
                    <a:pt x="10679" y="2874"/>
                  </a:cubicBezTo>
                  <a:lnTo>
                    <a:pt x="10635" y="1"/>
                  </a:lnTo>
                  <a:cubicBezTo>
                    <a:pt x="10690" y="0"/>
                    <a:pt x="10745" y="-1"/>
                    <a:pt x="10800" y="0"/>
                  </a:cubicBezTo>
                  <a:cubicBezTo>
                    <a:pt x="15131" y="0"/>
                    <a:pt x="19043" y="2587"/>
                    <a:pt x="20738" y="6573"/>
                  </a:cubicBezTo>
                  <a:lnTo>
                    <a:pt x="23223" y="5516"/>
                  </a:lnTo>
                  <a:lnTo>
                    <a:pt x="21035" y="10942"/>
                  </a:lnTo>
                  <a:lnTo>
                    <a:pt x="15609" y="8754"/>
                  </a:lnTo>
                  <a:lnTo>
                    <a:pt x="18093" y="7698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shade val="0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26" name="AutoShape 32"/>
            <p:cNvSpPr>
              <a:spLocks noChangeArrowheads="1"/>
            </p:cNvSpPr>
            <p:nvPr/>
          </p:nvSpPr>
          <p:spPr bwMode="gray">
            <a:xfrm rot="12174404">
              <a:off x="1968" y="1567"/>
              <a:ext cx="1688" cy="1664"/>
            </a:xfrm>
            <a:custGeom>
              <a:avLst/>
              <a:gdLst>
                <a:gd name="G0" fmla="+- -1509893 0 0"/>
                <a:gd name="G1" fmla="+- -5955455 0 0"/>
                <a:gd name="G2" fmla="+- -1509893 0 -5955455"/>
                <a:gd name="G3" fmla="+- 10800 0 0"/>
                <a:gd name="G4" fmla="+- 0 0 -1509893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926 0 0"/>
                <a:gd name="G9" fmla="+- 0 0 -5955455"/>
                <a:gd name="G10" fmla="+- 7926 0 2700"/>
                <a:gd name="G11" fmla="cos G10 -1509893"/>
                <a:gd name="G12" fmla="sin G10 -1509893"/>
                <a:gd name="G13" fmla="cos 13500 -1509893"/>
                <a:gd name="G14" fmla="sin 13500 -1509893"/>
                <a:gd name="G15" fmla="+- G11 10800 0"/>
                <a:gd name="G16" fmla="+- G12 10800 0"/>
                <a:gd name="G17" fmla="+- G13 10800 0"/>
                <a:gd name="G18" fmla="+- G14 10800 0"/>
                <a:gd name="G19" fmla="*/ 7926 1 2"/>
                <a:gd name="G20" fmla="+- G19 5400 0"/>
                <a:gd name="G21" fmla="cos G20 -1509893"/>
                <a:gd name="G22" fmla="sin G20 -1509893"/>
                <a:gd name="G23" fmla="+- G21 10800 0"/>
                <a:gd name="G24" fmla="+- G12 G23 G22"/>
                <a:gd name="G25" fmla="+- G22 G23 G11"/>
                <a:gd name="G26" fmla="cos 10800 -1509893"/>
                <a:gd name="G27" fmla="sin 10800 -1509893"/>
                <a:gd name="G28" fmla="cos 7926 -1509893"/>
                <a:gd name="G29" fmla="sin 7926 -1509893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955455"/>
                <a:gd name="G36" fmla="sin G34 -5955455"/>
                <a:gd name="G37" fmla="+/ -5955455 -1509893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926 G39"/>
                <a:gd name="G43" fmla="sin 792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689 w 21600"/>
                <a:gd name="T5" fmla="*/ 1746 h 21600"/>
                <a:gd name="T6" fmla="*/ 10657 w 21600"/>
                <a:gd name="T7" fmla="*/ 1438 h 21600"/>
                <a:gd name="T8" fmla="*/ 15121 w 21600"/>
                <a:gd name="T9" fmla="*/ 4156 h 21600"/>
                <a:gd name="T10" fmla="*/ 23223 w 21600"/>
                <a:gd name="T11" fmla="*/ 5516 h 21600"/>
                <a:gd name="T12" fmla="*/ 21035 w 21600"/>
                <a:gd name="T13" fmla="*/ 10942 h 21600"/>
                <a:gd name="T14" fmla="*/ 15609 w 21600"/>
                <a:gd name="T15" fmla="*/ 875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093" y="7698"/>
                  </a:moveTo>
                  <a:cubicBezTo>
                    <a:pt x="16849" y="4772"/>
                    <a:pt x="13978" y="2874"/>
                    <a:pt x="10800" y="2874"/>
                  </a:cubicBezTo>
                  <a:cubicBezTo>
                    <a:pt x="10759" y="2873"/>
                    <a:pt x="10719" y="2874"/>
                    <a:pt x="10679" y="2874"/>
                  </a:cubicBezTo>
                  <a:lnTo>
                    <a:pt x="10635" y="1"/>
                  </a:lnTo>
                  <a:cubicBezTo>
                    <a:pt x="10690" y="0"/>
                    <a:pt x="10745" y="-1"/>
                    <a:pt x="10800" y="0"/>
                  </a:cubicBezTo>
                  <a:cubicBezTo>
                    <a:pt x="15131" y="0"/>
                    <a:pt x="19043" y="2587"/>
                    <a:pt x="20738" y="6573"/>
                  </a:cubicBezTo>
                  <a:lnTo>
                    <a:pt x="23223" y="5516"/>
                  </a:lnTo>
                  <a:lnTo>
                    <a:pt x="21035" y="10942"/>
                  </a:lnTo>
                  <a:lnTo>
                    <a:pt x="15609" y="8754"/>
                  </a:lnTo>
                  <a:lnTo>
                    <a:pt x="18093" y="769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shade val="0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27" name="AutoShape 33"/>
            <p:cNvSpPr>
              <a:spLocks noChangeArrowheads="1"/>
            </p:cNvSpPr>
            <p:nvPr/>
          </p:nvSpPr>
          <p:spPr bwMode="gray">
            <a:xfrm rot="17574404">
              <a:off x="2029" y="1500"/>
              <a:ext cx="1688" cy="1664"/>
            </a:xfrm>
            <a:custGeom>
              <a:avLst/>
              <a:gdLst>
                <a:gd name="G0" fmla="+- -1509893 0 0"/>
                <a:gd name="G1" fmla="+- -5955455 0 0"/>
                <a:gd name="G2" fmla="+- -1509893 0 -5955455"/>
                <a:gd name="G3" fmla="+- 10800 0 0"/>
                <a:gd name="G4" fmla="+- 0 0 -1509893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926 0 0"/>
                <a:gd name="G9" fmla="+- 0 0 -5955455"/>
                <a:gd name="G10" fmla="+- 7926 0 2700"/>
                <a:gd name="G11" fmla="cos G10 -1509893"/>
                <a:gd name="G12" fmla="sin G10 -1509893"/>
                <a:gd name="G13" fmla="cos 13500 -1509893"/>
                <a:gd name="G14" fmla="sin 13500 -1509893"/>
                <a:gd name="G15" fmla="+- G11 10800 0"/>
                <a:gd name="G16" fmla="+- G12 10800 0"/>
                <a:gd name="G17" fmla="+- G13 10800 0"/>
                <a:gd name="G18" fmla="+- G14 10800 0"/>
                <a:gd name="G19" fmla="*/ 7926 1 2"/>
                <a:gd name="G20" fmla="+- G19 5400 0"/>
                <a:gd name="G21" fmla="cos G20 -1509893"/>
                <a:gd name="G22" fmla="sin G20 -1509893"/>
                <a:gd name="G23" fmla="+- G21 10800 0"/>
                <a:gd name="G24" fmla="+- G12 G23 G22"/>
                <a:gd name="G25" fmla="+- G22 G23 G11"/>
                <a:gd name="G26" fmla="cos 10800 -1509893"/>
                <a:gd name="G27" fmla="sin 10800 -1509893"/>
                <a:gd name="G28" fmla="cos 7926 -1509893"/>
                <a:gd name="G29" fmla="sin 7926 -1509893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955455"/>
                <a:gd name="G36" fmla="sin G34 -5955455"/>
                <a:gd name="G37" fmla="+/ -5955455 -1509893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926 G39"/>
                <a:gd name="G43" fmla="sin 792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689 w 21600"/>
                <a:gd name="T5" fmla="*/ 1746 h 21600"/>
                <a:gd name="T6" fmla="*/ 10657 w 21600"/>
                <a:gd name="T7" fmla="*/ 1438 h 21600"/>
                <a:gd name="T8" fmla="*/ 15121 w 21600"/>
                <a:gd name="T9" fmla="*/ 4156 h 21600"/>
                <a:gd name="T10" fmla="*/ 23223 w 21600"/>
                <a:gd name="T11" fmla="*/ 5516 h 21600"/>
                <a:gd name="T12" fmla="*/ 21035 w 21600"/>
                <a:gd name="T13" fmla="*/ 10942 h 21600"/>
                <a:gd name="T14" fmla="*/ 15609 w 21600"/>
                <a:gd name="T15" fmla="*/ 875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093" y="7698"/>
                  </a:moveTo>
                  <a:cubicBezTo>
                    <a:pt x="16849" y="4772"/>
                    <a:pt x="13978" y="2874"/>
                    <a:pt x="10800" y="2874"/>
                  </a:cubicBezTo>
                  <a:cubicBezTo>
                    <a:pt x="10759" y="2873"/>
                    <a:pt x="10719" y="2874"/>
                    <a:pt x="10679" y="2874"/>
                  </a:cubicBezTo>
                  <a:lnTo>
                    <a:pt x="10635" y="1"/>
                  </a:lnTo>
                  <a:cubicBezTo>
                    <a:pt x="10690" y="0"/>
                    <a:pt x="10745" y="-1"/>
                    <a:pt x="10800" y="0"/>
                  </a:cubicBezTo>
                  <a:cubicBezTo>
                    <a:pt x="15131" y="0"/>
                    <a:pt x="19043" y="2587"/>
                    <a:pt x="20738" y="6573"/>
                  </a:cubicBezTo>
                  <a:lnTo>
                    <a:pt x="23223" y="5516"/>
                  </a:lnTo>
                  <a:lnTo>
                    <a:pt x="21035" y="10942"/>
                  </a:lnTo>
                  <a:lnTo>
                    <a:pt x="15609" y="8754"/>
                  </a:lnTo>
                  <a:lnTo>
                    <a:pt x="18093" y="7698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gamma/>
                    <a:shade val="6275"/>
                    <a:invGamma/>
                  </a:schemeClr>
                </a:gs>
                <a:gs pos="100000">
                  <a:schemeClr val="folHlink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chemeClr val="fol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28" name="AutoShape 34"/>
            <p:cNvSpPr>
              <a:spLocks noChangeArrowheads="1"/>
            </p:cNvSpPr>
            <p:nvPr/>
          </p:nvSpPr>
          <p:spPr bwMode="gray">
            <a:xfrm rot="22974404">
              <a:off x="2056" y="1536"/>
              <a:ext cx="1688" cy="1664"/>
            </a:xfrm>
            <a:custGeom>
              <a:avLst/>
              <a:gdLst>
                <a:gd name="G0" fmla="+- -1509893 0 0"/>
                <a:gd name="G1" fmla="+- -5955455 0 0"/>
                <a:gd name="G2" fmla="+- -1509893 0 -5955455"/>
                <a:gd name="G3" fmla="+- 10800 0 0"/>
                <a:gd name="G4" fmla="+- 0 0 -1509893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926 0 0"/>
                <a:gd name="G9" fmla="+- 0 0 -5955455"/>
                <a:gd name="G10" fmla="+- 7926 0 2700"/>
                <a:gd name="G11" fmla="cos G10 -1509893"/>
                <a:gd name="G12" fmla="sin G10 -1509893"/>
                <a:gd name="G13" fmla="cos 13500 -1509893"/>
                <a:gd name="G14" fmla="sin 13500 -1509893"/>
                <a:gd name="G15" fmla="+- G11 10800 0"/>
                <a:gd name="G16" fmla="+- G12 10800 0"/>
                <a:gd name="G17" fmla="+- G13 10800 0"/>
                <a:gd name="G18" fmla="+- G14 10800 0"/>
                <a:gd name="G19" fmla="*/ 7926 1 2"/>
                <a:gd name="G20" fmla="+- G19 5400 0"/>
                <a:gd name="G21" fmla="cos G20 -1509893"/>
                <a:gd name="G22" fmla="sin G20 -1509893"/>
                <a:gd name="G23" fmla="+- G21 10800 0"/>
                <a:gd name="G24" fmla="+- G12 G23 G22"/>
                <a:gd name="G25" fmla="+- G22 G23 G11"/>
                <a:gd name="G26" fmla="cos 10800 -1509893"/>
                <a:gd name="G27" fmla="sin 10800 -1509893"/>
                <a:gd name="G28" fmla="cos 7926 -1509893"/>
                <a:gd name="G29" fmla="sin 7926 -1509893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955455"/>
                <a:gd name="G36" fmla="sin G34 -5955455"/>
                <a:gd name="G37" fmla="+/ -5955455 -1509893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926 G39"/>
                <a:gd name="G43" fmla="sin 792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689 w 21600"/>
                <a:gd name="T5" fmla="*/ 1746 h 21600"/>
                <a:gd name="T6" fmla="*/ 10657 w 21600"/>
                <a:gd name="T7" fmla="*/ 1438 h 21600"/>
                <a:gd name="T8" fmla="*/ 15121 w 21600"/>
                <a:gd name="T9" fmla="*/ 4156 h 21600"/>
                <a:gd name="T10" fmla="*/ 23223 w 21600"/>
                <a:gd name="T11" fmla="*/ 5516 h 21600"/>
                <a:gd name="T12" fmla="*/ 21035 w 21600"/>
                <a:gd name="T13" fmla="*/ 10942 h 21600"/>
                <a:gd name="T14" fmla="*/ 15609 w 21600"/>
                <a:gd name="T15" fmla="*/ 875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093" y="7698"/>
                  </a:moveTo>
                  <a:cubicBezTo>
                    <a:pt x="16849" y="4772"/>
                    <a:pt x="13978" y="2874"/>
                    <a:pt x="10800" y="2874"/>
                  </a:cubicBezTo>
                  <a:cubicBezTo>
                    <a:pt x="10759" y="2873"/>
                    <a:pt x="10719" y="2874"/>
                    <a:pt x="10679" y="2874"/>
                  </a:cubicBezTo>
                  <a:lnTo>
                    <a:pt x="10635" y="1"/>
                  </a:lnTo>
                  <a:cubicBezTo>
                    <a:pt x="10690" y="0"/>
                    <a:pt x="10745" y="-1"/>
                    <a:pt x="10800" y="0"/>
                  </a:cubicBezTo>
                  <a:cubicBezTo>
                    <a:pt x="15131" y="0"/>
                    <a:pt x="19043" y="2587"/>
                    <a:pt x="20738" y="6573"/>
                  </a:cubicBezTo>
                  <a:lnTo>
                    <a:pt x="23223" y="5516"/>
                  </a:lnTo>
                  <a:lnTo>
                    <a:pt x="21035" y="10942"/>
                  </a:lnTo>
                  <a:lnTo>
                    <a:pt x="15609" y="8754"/>
                  </a:lnTo>
                  <a:lnTo>
                    <a:pt x="18093" y="769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shade val="0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</p:grpSp>
      <p:sp>
        <p:nvSpPr>
          <p:cNvPr id="30" name="Text Box 9"/>
          <p:cNvSpPr txBox="1">
            <a:spLocks noChangeArrowheads="1"/>
          </p:cNvSpPr>
          <p:nvPr/>
        </p:nvSpPr>
        <p:spPr bwMode="gray">
          <a:xfrm>
            <a:off x="6215074" y="1285860"/>
            <a:ext cx="2316163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400" b="1" dirty="0" smtClean="0">
                <a:cs typeface="Arial" charset="0"/>
              </a:rPr>
              <a:t>Отсутствуют условия для деятельности служб долговременного присмотра </a:t>
            </a:r>
          </a:p>
        </p:txBody>
      </p:sp>
      <p:sp>
        <p:nvSpPr>
          <p:cNvPr id="32" name="Text Box 9"/>
          <p:cNvSpPr txBox="1">
            <a:spLocks noChangeArrowheads="1"/>
          </p:cNvSpPr>
          <p:nvPr/>
        </p:nvSpPr>
        <p:spPr bwMode="gray">
          <a:xfrm>
            <a:off x="428596" y="3643314"/>
            <a:ext cx="2316163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400" b="1" dirty="0" smtClean="0">
                <a:cs typeface="Arial" charset="0"/>
              </a:rPr>
              <a:t>Непривлекательность профессии для молодежи</a:t>
            </a:r>
          </a:p>
        </p:txBody>
      </p:sp>
      <p:sp>
        <p:nvSpPr>
          <p:cNvPr id="34" name="AutoShape 18"/>
          <p:cNvSpPr>
            <a:spLocks noChangeArrowheads="1"/>
          </p:cNvSpPr>
          <p:nvPr/>
        </p:nvSpPr>
        <p:spPr bwMode="gray">
          <a:xfrm>
            <a:off x="642910" y="5000636"/>
            <a:ext cx="2543175" cy="1307976"/>
          </a:xfrm>
          <a:prstGeom prst="roundRect">
            <a:avLst>
              <a:gd name="adj" fmla="val 12699"/>
            </a:avLst>
          </a:prstGeom>
          <a:solidFill>
            <a:schemeClr val="folHlink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" name="AutoShape 19"/>
          <p:cNvSpPr>
            <a:spLocks noChangeArrowheads="1"/>
          </p:cNvSpPr>
          <p:nvPr/>
        </p:nvSpPr>
        <p:spPr bwMode="gray">
          <a:xfrm>
            <a:off x="714348" y="5143512"/>
            <a:ext cx="2408238" cy="1080119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prstShdw prst="shdw18" dist="17961" dir="13500000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gray">
          <a:xfrm>
            <a:off x="785786" y="5143512"/>
            <a:ext cx="2316163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400" b="1" dirty="0" smtClean="0">
                <a:cs typeface="Arial" charset="0"/>
              </a:rPr>
              <a:t>Недостаточный уровень доступной среды в учреждении социального обслуживания</a:t>
            </a: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gray">
          <a:xfrm>
            <a:off x="6500826" y="3429000"/>
            <a:ext cx="2316163" cy="11695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400" b="1" dirty="0" smtClean="0">
                <a:cs typeface="Arial" charset="0"/>
              </a:rPr>
              <a:t>Большая эмоциональная и физическая нагрузка на сотрудников, высокий риск профессионального выгорания</a:t>
            </a:r>
          </a:p>
        </p:txBody>
      </p:sp>
      <p:sp>
        <p:nvSpPr>
          <p:cNvPr id="38" name="AutoShape 26"/>
          <p:cNvSpPr>
            <a:spLocks noChangeArrowheads="1"/>
          </p:cNvSpPr>
          <p:nvPr/>
        </p:nvSpPr>
        <p:spPr bwMode="gray">
          <a:xfrm>
            <a:off x="6072198" y="5429264"/>
            <a:ext cx="2543175" cy="875928"/>
          </a:xfrm>
          <a:prstGeom prst="roundRect">
            <a:avLst>
              <a:gd name="adj" fmla="val 12699"/>
            </a:avLst>
          </a:prstGeom>
          <a:solidFill>
            <a:schemeClr val="accent2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" name="AutoShape 27"/>
          <p:cNvSpPr>
            <a:spLocks noChangeArrowheads="1"/>
          </p:cNvSpPr>
          <p:nvPr/>
        </p:nvSpPr>
        <p:spPr bwMode="gray">
          <a:xfrm>
            <a:off x="6143636" y="5500702"/>
            <a:ext cx="2408238" cy="73533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prstShdw prst="shdw18" dist="17961" dir="13500000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gray">
          <a:xfrm>
            <a:off x="6215074" y="5429264"/>
            <a:ext cx="2316163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400" b="1" dirty="0" smtClean="0">
                <a:cs typeface="Arial" charset="0"/>
              </a:rPr>
              <a:t>Система ориентирована на отчетность, а не на результат</a:t>
            </a: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C45D-71CB-4AE9-B96B-B59617811DE6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188640"/>
            <a:ext cx="8972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Учреждение социального обслуживания: раскрытие возможностей и преимущества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397456" y="620688"/>
            <a:ext cx="4392488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347864" y="692696"/>
            <a:ext cx="2421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ДОРОЖНАЯ КАРТА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Freeform 9"/>
          <p:cNvSpPr>
            <a:spLocks/>
          </p:cNvSpPr>
          <p:nvPr/>
        </p:nvSpPr>
        <p:spPr bwMode="gray">
          <a:xfrm rot="7339323" flipH="1">
            <a:off x="399705" y="5615332"/>
            <a:ext cx="1074738" cy="601662"/>
          </a:xfrm>
          <a:custGeom>
            <a:avLst/>
            <a:gdLst/>
            <a:ahLst/>
            <a:cxnLst>
              <a:cxn ang="0">
                <a:pos x="0" y="774"/>
              </a:cxn>
              <a:cxn ang="0">
                <a:pos x="2" y="770"/>
              </a:cxn>
              <a:cxn ang="0">
                <a:pos x="8" y="754"/>
              </a:cxn>
              <a:cxn ang="0">
                <a:pos x="16" y="730"/>
              </a:cxn>
              <a:cxn ang="0">
                <a:pos x="32" y="698"/>
              </a:cxn>
              <a:cxn ang="0">
                <a:pos x="50" y="660"/>
              </a:cxn>
              <a:cxn ang="0">
                <a:pos x="76" y="618"/>
              </a:cxn>
              <a:cxn ang="0">
                <a:pos x="106" y="574"/>
              </a:cxn>
              <a:cxn ang="0">
                <a:pos x="142" y="528"/>
              </a:cxn>
              <a:cxn ang="0">
                <a:pos x="186" y="482"/>
              </a:cxn>
              <a:cxn ang="0">
                <a:pos x="236" y="438"/>
              </a:cxn>
              <a:cxn ang="0">
                <a:pos x="294" y="398"/>
              </a:cxn>
              <a:cxn ang="0">
                <a:pos x="360" y="360"/>
              </a:cxn>
              <a:cxn ang="0">
                <a:pos x="426" y="332"/>
              </a:cxn>
              <a:cxn ang="0">
                <a:pos x="488" y="314"/>
              </a:cxn>
              <a:cxn ang="0">
                <a:pos x="544" y="304"/>
              </a:cxn>
              <a:cxn ang="0">
                <a:pos x="594" y="300"/>
              </a:cxn>
              <a:cxn ang="0">
                <a:pos x="638" y="300"/>
              </a:cxn>
              <a:cxn ang="0">
                <a:pos x="678" y="304"/>
              </a:cxn>
              <a:cxn ang="0">
                <a:pos x="710" y="312"/>
              </a:cxn>
              <a:cxn ang="0">
                <a:pos x="736" y="320"/>
              </a:cxn>
              <a:cxn ang="0">
                <a:pos x="754" y="326"/>
              </a:cxn>
              <a:cxn ang="0">
                <a:pos x="766" y="332"/>
              </a:cxn>
              <a:cxn ang="0">
                <a:pos x="770" y="334"/>
              </a:cxn>
              <a:cxn ang="0">
                <a:pos x="680" y="476"/>
              </a:cxn>
              <a:cxn ang="0">
                <a:pos x="982" y="370"/>
              </a:cxn>
              <a:cxn ang="0">
                <a:pos x="912" y="0"/>
              </a:cxn>
              <a:cxn ang="0">
                <a:pos x="854" y="150"/>
              </a:cxn>
              <a:cxn ang="0">
                <a:pos x="850" y="148"/>
              </a:cxn>
              <a:cxn ang="0">
                <a:pos x="838" y="142"/>
              </a:cxn>
              <a:cxn ang="0">
                <a:pos x="822" y="134"/>
              </a:cxn>
              <a:cxn ang="0">
                <a:pos x="798" y="126"/>
              </a:cxn>
              <a:cxn ang="0">
                <a:pos x="768" y="120"/>
              </a:cxn>
              <a:cxn ang="0">
                <a:pos x="732" y="114"/>
              </a:cxn>
              <a:cxn ang="0">
                <a:pos x="692" y="110"/>
              </a:cxn>
              <a:cxn ang="0">
                <a:pos x="646" y="110"/>
              </a:cxn>
              <a:cxn ang="0">
                <a:pos x="596" y="116"/>
              </a:cxn>
              <a:cxn ang="0">
                <a:pos x="540" y="126"/>
              </a:cxn>
              <a:cxn ang="0">
                <a:pos x="482" y="146"/>
              </a:cxn>
              <a:cxn ang="0">
                <a:pos x="422" y="172"/>
              </a:cxn>
              <a:cxn ang="0">
                <a:pos x="356" y="210"/>
              </a:cxn>
              <a:cxn ang="0">
                <a:pos x="290" y="258"/>
              </a:cxn>
              <a:cxn ang="0">
                <a:pos x="230" y="310"/>
              </a:cxn>
              <a:cxn ang="0">
                <a:pos x="178" y="364"/>
              </a:cxn>
              <a:cxn ang="0">
                <a:pos x="136" y="422"/>
              </a:cxn>
              <a:cxn ang="0">
                <a:pos x="100" y="480"/>
              </a:cxn>
              <a:cxn ang="0">
                <a:pos x="72" y="536"/>
              </a:cxn>
              <a:cxn ang="0">
                <a:pos x="48" y="590"/>
              </a:cxn>
              <a:cxn ang="0">
                <a:pos x="30" y="640"/>
              </a:cxn>
              <a:cxn ang="0">
                <a:pos x="18" y="684"/>
              </a:cxn>
              <a:cxn ang="0">
                <a:pos x="8" y="722"/>
              </a:cxn>
              <a:cxn ang="0">
                <a:pos x="4" y="750"/>
              </a:cxn>
              <a:cxn ang="0">
                <a:pos x="0" y="768"/>
              </a:cxn>
              <a:cxn ang="0">
                <a:pos x="0" y="774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rgbClr val="D05656">
                  <a:gamma/>
                  <a:tint val="50980"/>
                  <a:invGamma/>
                  <a:alpha val="32001"/>
                </a:srgbClr>
              </a:gs>
              <a:gs pos="100000">
                <a:srgbClr val="D05656"/>
              </a:gs>
            </a:gsLst>
            <a:lin ang="0" scaled="1"/>
          </a:gra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1907704" y="1124744"/>
            <a:ext cx="680656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1200" dirty="0">
                <a:solidFill>
                  <a:srgbClr val="1C1C1C"/>
                </a:solidFill>
              </a:rPr>
              <a:t> </a:t>
            </a:r>
            <a:endParaRPr lang="en-US" sz="1200" b="1" dirty="0">
              <a:solidFill>
                <a:srgbClr val="1C1C1C"/>
              </a:solidFill>
            </a:endParaRPr>
          </a:p>
        </p:txBody>
      </p:sp>
      <p:sp>
        <p:nvSpPr>
          <p:cNvPr id="24" name="Freeform 9"/>
          <p:cNvSpPr>
            <a:spLocks/>
          </p:cNvSpPr>
          <p:nvPr/>
        </p:nvSpPr>
        <p:spPr bwMode="gray">
          <a:xfrm rot="7339323" flipH="1">
            <a:off x="903761" y="4751236"/>
            <a:ext cx="1074738" cy="601662"/>
          </a:xfrm>
          <a:custGeom>
            <a:avLst/>
            <a:gdLst/>
            <a:ahLst/>
            <a:cxnLst>
              <a:cxn ang="0">
                <a:pos x="0" y="774"/>
              </a:cxn>
              <a:cxn ang="0">
                <a:pos x="2" y="770"/>
              </a:cxn>
              <a:cxn ang="0">
                <a:pos x="8" y="754"/>
              </a:cxn>
              <a:cxn ang="0">
                <a:pos x="16" y="730"/>
              </a:cxn>
              <a:cxn ang="0">
                <a:pos x="32" y="698"/>
              </a:cxn>
              <a:cxn ang="0">
                <a:pos x="50" y="660"/>
              </a:cxn>
              <a:cxn ang="0">
                <a:pos x="76" y="618"/>
              </a:cxn>
              <a:cxn ang="0">
                <a:pos x="106" y="574"/>
              </a:cxn>
              <a:cxn ang="0">
                <a:pos x="142" y="528"/>
              </a:cxn>
              <a:cxn ang="0">
                <a:pos x="186" y="482"/>
              </a:cxn>
              <a:cxn ang="0">
                <a:pos x="236" y="438"/>
              </a:cxn>
              <a:cxn ang="0">
                <a:pos x="294" y="398"/>
              </a:cxn>
              <a:cxn ang="0">
                <a:pos x="360" y="360"/>
              </a:cxn>
              <a:cxn ang="0">
                <a:pos x="426" y="332"/>
              </a:cxn>
              <a:cxn ang="0">
                <a:pos x="488" y="314"/>
              </a:cxn>
              <a:cxn ang="0">
                <a:pos x="544" y="304"/>
              </a:cxn>
              <a:cxn ang="0">
                <a:pos x="594" y="300"/>
              </a:cxn>
              <a:cxn ang="0">
                <a:pos x="638" y="300"/>
              </a:cxn>
              <a:cxn ang="0">
                <a:pos x="678" y="304"/>
              </a:cxn>
              <a:cxn ang="0">
                <a:pos x="710" y="312"/>
              </a:cxn>
              <a:cxn ang="0">
                <a:pos x="736" y="320"/>
              </a:cxn>
              <a:cxn ang="0">
                <a:pos x="754" y="326"/>
              </a:cxn>
              <a:cxn ang="0">
                <a:pos x="766" y="332"/>
              </a:cxn>
              <a:cxn ang="0">
                <a:pos x="770" y="334"/>
              </a:cxn>
              <a:cxn ang="0">
                <a:pos x="680" y="476"/>
              </a:cxn>
              <a:cxn ang="0">
                <a:pos x="982" y="370"/>
              </a:cxn>
              <a:cxn ang="0">
                <a:pos x="912" y="0"/>
              </a:cxn>
              <a:cxn ang="0">
                <a:pos x="854" y="150"/>
              </a:cxn>
              <a:cxn ang="0">
                <a:pos x="850" y="148"/>
              </a:cxn>
              <a:cxn ang="0">
                <a:pos x="838" y="142"/>
              </a:cxn>
              <a:cxn ang="0">
                <a:pos x="822" y="134"/>
              </a:cxn>
              <a:cxn ang="0">
                <a:pos x="798" y="126"/>
              </a:cxn>
              <a:cxn ang="0">
                <a:pos x="768" y="120"/>
              </a:cxn>
              <a:cxn ang="0">
                <a:pos x="732" y="114"/>
              </a:cxn>
              <a:cxn ang="0">
                <a:pos x="692" y="110"/>
              </a:cxn>
              <a:cxn ang="0">
                <a:pos x="646" y="110"/>
              </a:cxn>
              <a:cxn ang="0">
                <a:pos x="596" y="116"/>
              </a:cxn>
              <a:cxn ang="0">
                <a:pos x="540" y="126"/>
              </a:cxn>
              <a:cxn ang="0">
                <a:pos x="482" y="146"/>
              </a:cxn>
              <a:cxn ang="0">
                <a:pos x="422" y="172"/>
              </a:cxn>
              <a:cxn ang="0">
                <a:pos x="356" y="210"/>
              </a:cxn>
              <a:cxn ang="0">
                <a:pos x="290" y="258"/>
              </a:cxn>
              <a:cxn ang="0">
                <a:pos x="230" y="310"/>
              </a:cxn>
              <a:cxn ang="0">
                <a:pos x="178" y="364"/>
              </a:cxn>
              <a:cxn ang="0">
                <a:pos x="136" y="422"/>
              </a:cxn>
              <a:cxn ang="0">
                <a:pos x="100" y="480"/>
              </a:cxn>
              <a:cxn ang="0">
                <a:pos x="72" y="536"/>
              </a:cxn>
              <a:cxn ang="0">
                <a:pos x="48" y="590"/>
              </a:cxn>
              <a:cxn ang="0">
                <a:pos x="30" y="640"/>
              </a:cxn>
              <a:cxn ang="0">
                <a:pos x="18" y="684"/>
              </a:cxn>
              <a:cxn ang="0">
                <a:pos x="8" y="722"/>
              </a:cxn>
              <a:cxn ang="0">
                <a:pos x="4" y="750"/>
              </a:cxn>
              <a:cxn ang="0">
                <a:pos x="0" y="768"/>
              </a:cxn>
              <a:cxn ang="0">
                <a:pos x="0" y="774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rgbClr val="D05656">
                  <a:gamma/>
                  <a:tint val="50980"/>
                  <a:invGamma/>
                  <a:alpha val="32001"/>
                </a:srgbClr>
              </a:gs>
              <a:gs pos="100000">
                <a:srgbClr val="D05656"/>
              </a:gs>
            </a:gsLst>
            <a:lin ang="0" scaled="1"/>
          </a:gra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" name="Freeform 9"/>
          <p:cNvSpPr>
            <a:spLocks/>
          </p:cNvSpPr>
          <p:nvPr/>
        </p:nvSpPr>
        <p:spPr bwMode="gray">
          <a:xfrm rot="7339323" flipH="1">
            <a:off x="1407816" y="3743123"/>
            <a:ext cx="1074738" cy="601662"/>
          </a:xfrm>
          <a:custGeom>
            <a:avLst/>
            <a:gdLst/>
            <a:ahLst/>
            <a:cxnLst>
              <a:cxn ang="0">
                <a:pos x="0" y="774"/>
              </a:cxn>
              <a:cxn ang="0">
                <a:pos x="2" y="770"/>
              </a:cxn>
              <a:cxn ang="0">
                <a:pos x="8" y="754"/>
              </a:cxn>
              <a:cxn ang="0">
                <a:pos x="16" y="730"/>
              </a:cxn>
              <a:cxn ang="0">
                <a:pos x="32" y="698"/>
              </a:cxn>
              <a:cxn ang="0">
                <a:pos x="50" y="660"/>
              </a:cxn>
              <a:cxn ang="0">
                <a:pos x="76" y="618"/>
              </a:cxn>
              <a:cxn ang="0">
                <a:pos x="106" y="574"/>
              </a:cxn>
              <a:cxn ang="0">
                <a:pos x="142" y="528"/>
              </a:cxn>
              <a:cxn ang="0">
                <a:pos x="186" y="482"/>
              </a:cxn>
              <a:cxn ang="0">
                <a:pos x="236" y="438"/>
              </a:cxn>
              <a:cxn ang="0">
                <a:pos x="294" y="398"/>
              </a:cxn>
              <a:cxn ang="0">
                <a:pos x="360" y="360"/>
              </a:cxn>
              <a:cxn ang="0">
                <a:pos x="426" y="332"/>
              </a:cxn>
              <a:cxn ang="0">
                <a:pos x="488" y="314"/>
              </a:cxn>
              <a:cxn ang="0">
                <a:pos x="544" y="304"/>
              </a:cxn>
              <a:cxn ang="0">
                <a:pos x="594" y="300"/>
              </a:cxn>
              <a:cxn ang="0">
                <a:pos x="638" y="300"/>
              </a:cxn>
              <a:cxn ang="0">
                <a:pos x="678" y="304"/>
              </a:cxn>
              <a:cxn ang="0">
                <a:pos x="710" y="312"/>
              </a:cxn>
              <a:cxn ang="0">
                <a:pos x="736" y="320"/>
              </a:cxn>
              <a:cxn ang="0">
                <a:pos x="754" y="326"/>
              </a:cxn>
              <a:cxn ang="0">
                <a:pos x="766" y="332"/>
              </a:cxn>
              <a:cxn ang="0">
                <a:pos x="770" y="334"/>
              </a:cxn>
              <a:cxn ang="0">
                <a:pos x="680" y="476"/>
              </a:cxn>
              <a:cxn ang="0">
                <a:pos x="982" y="370"/>
              </a:cxn>
              <a:cxn ang="0">
                <a:pos x="912" y="0"/>
              </a:cxn>
              <a:cxn ang="0">
                <a:pos x="854" y="150"/>
              </a:cxn>
              <a:cxn ang="0">
                <a:pos x="850" y="148"/>
              </a:cxn>
              <a:cxn ang="0">
                <a:pos x="838" y="142"/>
              </a:cxn>
              <a:cxn ang="0">
                <a:pos x="822" y="134"/>
              </a:cxn>
              <a:cxn ang="0">
                <a:pos x="798" y="126"/>
              </a:cxn>
              <a:cxn ang="0">
                <a:pos x="768" y="120"/>
              </a:cxn>
              <a:cxn ang="0">
                <a:pos x="732" y="114"/>
              </a:cxn>
              <a:cxn ang="0">
                <a:pos x="692" y="110"/>
              </a:cxn>
              <a:cxn ang="0">
                <a:pos x="646" y="110"/>
              </a:cxn>
              <a:cxn ang="0">
                <a:pos x="596" y="116"/>
              </a:cxn>
              <a:cxn ang="0">
                <a:pos x="540" y="126"/>
              </a:cxn>
              <a:cxn ang="0">
                <a:pos x="482" y="146"/>
              </a:cxn>
              <a:cxn ang="0">
                <a:pos x="422" y="172"/>
              </a:cxn>
              <a:cxn ang="0">
                <a:pos x="356" y="210"/>
              </a:cxn>
              <a:cxn ang="0">
                <a:pos x="290" y="258"/>
              </a:cxn>
              <a:cxn ang="0">
                <a:pos x="230" y="310"/>
              </a:cxn>
              <a:cxn ang="0">
                <a:pos x="178" y="364"/>
              </a:cxn>
              <a:cxn ang="0">
                <a:pos x="136" y="422"/>
              </a:cxn>
              <a:cxn ang="0">
                <a:pos x="100" y="480"/>
              </a:cxn>
              <a:cxn ang="0">
                <a:pos x="72" y="536"/>
              </a:cxn>
              <a:cxn ang="0">
                <a:pos x="48" y="590"/>
              </a:cxn>
              <a:cxn ang="0">
                <a:pos x="30" y="640"/>
              </a:cxn>
              <a:cxn ang="0">
                <a:pos x="18" y="684"/>
              </a:cxn>
              <a:cxn ang="0">
                <a:pos x="8" y="722"/>
              </a:cxn>
              <a:cxn ang="0">
                <a:pos x="4" y="750"/>
              </a:cxn>
              <a:cxn ang="0">
                <a:pos x="0" y="768"/>
              </a:cxn>
              <a:cxn ang="0">
                <a:pos x="0" y="774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rgbClr val="D05656">
                  <a:gamma/>
                  <a:tint val="50980"/>
                  <a:invGamma/>
                  <a:alpha val="32001"/>
                </a:srgbClr>
              </a:gs>
              <a:gs pos="100000">
                <a:srgbClr val="D05656"/>
              </a:gs>
            </a:gsLst>
            <a:lin ang="0" scaled="1"/>
          </a:gra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" name="Freeform 9"/>
          <p:cNvSpPr>
            <a:spLocks/>
          </p:cNvSpPr>
          <p:nvPr/>
        </p:nvSpPr>
        <p:spPr bwMode="gray">
          <a:xfrm rot="7339323" flipH="1">
            <a:off x="1911875" y="2879028"/>
            <a:ext cx="1074738" cy="601662"/>
          </a:xfrm>
          <a:custGeom>
            <a:avLst/>
            <a:gdLst/>
            <a:ahLst/>
            <a:cxnLst>
              <a:cxn ang="0">
                <a:pos x="0" y="774"/>
              </a:cxn>
              <a:cxn ang="0">
                <a:pos x="2" y="770"/>
              </a:cxn>
              <a:cxn ang="0">
                <a:pos x="8" y="754"/>
              </a:cxn>
              <a:cxn ang="0">
                <a:pos x="16" y="730"/>
              </a:cxn>
              <a:cxn ang="0">
                <a:pos x="32" y="698"/>
              </a:cxn>
              <a:cxn ang="0">
                <a:pos x="50" y="660"/>
              </a:cxn>
              <a:cxn ang="0">
                <a:pos x="76" y="618"/>
              </a:cxn>
              <a:cxn ang="0">
                <a:pos x="106" y="574"/>
              </a:cxn>
              <a:cxn ang="0">
                <a:pos x="142" y="528"/>
              </a:cxn>
              <a:cxn ang="0">
                <a:pos x="186" y="482"/>
              </a:cxn>
              <a:cxn ang="0">
                <a:pos x="236" y="438"/>
              </a:cxn>
              <a:cxn ang="0">
                <a:pos x="294" y="398"/>
              </a:cxn>
              <a:cxn ang="0">
                <a:pos x="360" y="360"/>
              </a:cxn>
              <a:cxn ang="0">
                <a:pos x="426" y="332"/>
              </a:cxn>
              <a:cxn ang="0">
                <a:pos x="488" y="314"/>
              </a:cxn>
              <a:cxn ang="0">
                <a:pos x="544" y="304"/>
              </a:cxn>
              <a:cxn ang="0">
                <a:pos x="594" y="300"/>
              </a:cxn>
              <a:cxn ang="0">
                <a:pos x="638" y="300"/>
              </a:cxn>
              <a:cxn ang="0">
                <a:pos x="678" y="304"/>
              </a:cxn>
              <a:cxn ang="0">
                <a:pos x="710" y="312"/>
              </a:cxn>
              <a:cxn ang="0">
                <a:pos x="736" y="320"/>
              </a:cxn>
              <a:cxn ang="0">
                <a:pos x="754" y="326"/>
              </a:cxn>
              <a:cxn ang="0">
                <a:pos x="766" y="332"/>
              </a:cxn>
              <a:cxn ang="0">
                <a:pos x="770" y="334"/>
              </a:cxn>
              <a:cxn ang="0">
                <a:pos x="680" y="476"/>
              </a:cxn>
              <a:cxn ang="0">
                <a:pos x="982" y="370"/>
              </a:cxn>
              <a:cxn ang="0">
                <a:pos x="912" y="0"/>
              </a:cxn>
              <a:cxn ang="0">
                <a:pos x="854" y="150"/>
              </a:cxn>
              <a:cxn ang="0">
                <a:pos x="850" y="148"/>
              </a:cxn>
              <a:cxn ang="0">
                <a:pos x="838" y="142"/>
              </a:cxn>
              <a:cxn ang="0">
                <a:pos x="822" y="134"/>
              </a:cxn>
              <a:cxn ang="0">
                <a:pos x="798" y="126"/>
              </a:cxn>
              <a:cxn ang="0">
                <a:pos x="768" y="120"/>
              </a:cxn>
              <a:cxn ang="0">
                <a:pos x="732" y="114"/>
              </a:cxn>
              <a:cxn ang="0">
                <a:pos x="692" y="110"/>
              </a:cxn>
              <a:cxn ang="0">
                <a:pos x="646" y="110"/>
              </a:cxn>
              <a:cxn ang="0">
                <a:pos x="596" y="116"/>
              </a:cxn>
              <a:cxn ang="0">
                <a:pos x="540" y="126"/>
              </a:cxn>
              <a:cxn ang="0">
                <a:pos x="482" y="146"/>
              </a:cxn>
              <a:cxn ang="0">
                <a:pos x="422" y="172"/>
              </a:cxn>
              <a:cxn ang="0">
                <a:pos x="356" y="210"/>
              </a:cxn>
              <a:cxn ang="0">
                <a:pos x="290" y="258"/>
              </a:cxn>
              <a:cxn ang="0">
                <a:pos x="230" y="310"/>
              </a:cxn>
              <a:cxn ang="0">
                <a:pos x="178" y="364"/>
              </a:cxn>
              <a:cxn ang="0">
                <a:pos x="136" y="422"/>
              </a:cxn>
              <a:cxn ang="0">
                <a:pos x="100" y="480"/>
              </a:cxn>
              <a:cxn ang="0">
                <a:pos x="72" y="536"/>
              </a:cxn>
              <a:cxn ang="0">
                <a:pos x="48" y="590"/>
              </a:cxn>
              <a:cxn ang="0">
                <a:pos x="30" y="640"/>
              </a:cxn>
              <a:cxn ang="0">
                <a:pos x="18" y="684"/>
              </a:cxn>
              <a:cxn ang="0">
                <a:pos x="8" y="722"/>
              </a:cxn>
              <a:cxn ang="0">
                <a:pos x="4" y="750"/>
              </a:cxn>
              <a:cxn ang="0">
                <a:pos x="0" y="768"/>
              </a:cxn>
              <a:cxn ang="0">
                <a:pos x="0" y="774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rgbClr val="D05656">
                  <a:gamma/>
                  <a:tint val="50980"/>
                  <a:invGamma/>
                  <a:alpha val="32001"/>
                </a:srgbClr>
              </a:gs>
              <a:gs pos="100000">
                <a:srgbClr val="D05656"/>
              </a:gs>
            </a:gsLst>
            <a:lin ang="0" scaled="1"/>
          </a:gra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" name="Freeform 9"/>
          <p:cNvSpPr>
            <a:spLocks/>
          </p:cNvSpPr>
          <p:nvPr/>
        </p:nvSpPr>
        <p:spPr bwMode="gray">
          <a:xfrm rot="7339323" flipH="1">
            <a:off x="2271912" y="2086939"/>
            <a:ext cx="1074738" cy="601662"/>
          </a:xfrm>
          <a:custGeom>
            <a:avLst/>
            <a:gdLst/>
            <a:ahLst/>
            <a:cxnLst>
              <a:cxn ang="0">
                <a:pos x="0" y="774"/>
              </a:cxn>
              <a:cxn ang="0">
                <a:pos x="2" y="770"/>
              </a:cxn>
              <a:cxn ang="0">
                <a:pos x="8" y="754"/>
              </a:cxn>
              <a:cxn ang="0">
                <a:pos x="16" y="730"/>
              </a:cxn>
              <a:cxn ang="0">
                <a:pos x="32" y="698"/>
              </a:cxn>
              <a:cxn ang="0">
                <a:pos x="50" y="660"/>
              </a:cxn>
              <a:cxn ang="0">
                <a:pos x="76" y="618"/>
              </a:cxn>
              <a:cxn ang="0">
                <a:pos x="106" y="574"/>
              </a:cxn>
              <a:cxn ang="0">
                <a:pos x="142" y="528"/>
              </a:cxn>
              <a:cxn ang="0">
                <a:pos x="186" y="482"/>
              </a:cxn>
              <a:cxn ang="0">
                <a:pos x="236" y="438"/>
              </a:cxn>
              <a:cxn ang="0">
                <a:pos x="294" y="398"/>
              </a:cxn>
              <a:cxn ang="0">
                <a:pos x="360" y="360"/>
              </a:cxn>
              <a:cxn ang="0">
                <a:pos x="426" y="332"/>
              </a:cxn>
              <a:cxn ang="0">
                <a:pos x="488" y="314"/>
              </a:cxn>
              <a:cxn ang="0">
                <a:pos x="544" y="304"/>
              </a:cxn>
              <a:cxn ang="0">
                <a:pos x="594" y="300"/>
              </a:cxn>
              <a:cxn ang="0">
                <a:pos x="638" y="300"/>
              </a:cxn>
              <a:cxn ang="0">
                <a:pos x="678" y="304"/>
              </a:cxn>
              <a:cxn ang="0">
                <a:pos x="710" y="312"/>
              </a:cxn>
              <a:cxn ang="0">
                <a:pos x="736" y="320"/>
              </a:cxn>
              <a:cxn ang="0">
                <a:pos x="754" y="326"/>
              </a:cxn>
              <a:cxn ang="0">
                <a:pos x="766" y="332"/>
              </a:cxn>
              <a:cxn ang="0">
                <a:pos x="770" y="334"/>
              </a:cxn>
              <a:cxn ang="0">
                <a:pos x="680" y="476"/>
              </a:cxn>
              <a:cxn ang="0">
                <a:pos x="982" y="370"/>
              </a:cxn>
              <a:cxn ang="0">
                <a:pos x="912" y="0"/>
              </a:cxn>
              <a:cxn ang="0">
                <a:pos x="854" y="150"/>
              </a:cxn>
              <a:cxn ang="0">
                <a:pos x="850" y="148"/>
              </a:cxn>
              <a:cxn ang="0">
                <a:pos x="838" y="142"/>
              </a:cxn>
              <a:cxn ang="0">
                <a:pos x="822" y="134"/>
              </a:cxn>
              <a:cxn ang="0">
                <a:pos x="798" y="126"/>
              </a:cxn>
              <a:cxn ang="0">
                <a:pos x="768" y="120"/>
              </a:cxn>
              <a:cxn ang="0">
                <a:pos x="732" y="114"/>
              </a:cxn>
              <a:cxn ang="0">
                <a:pos x="692" y="110"/>
              </a:cxn>
              <a:cxn ang="0">
                <a:pos x="646" y="110"/>
              </a:cxn>
              <a:cxn ang="0">
                <a:pos x="596" y="116"/>
              </a:cxn>
              <a:cxn ang="0">
                <a:pos x="540" y="126"/>
              </a:cxn>
              <a:cxn ang="0">
                <a:pos x="482" y="146"/>
              </a:cxn>
              <a:cxn ang="0">
                <a:pos x="422" y="172"/>
              </a:cxn>
              <a:cxn ang="0">
                <a:pos x="356" y="210"/>
              </a:cxn>
              <a:cxn ang="0">
                <a:pos x="290" y="258"/>
              </a:cxn>
              <a:cxn ang="0">
                <a:pos x="230" y="310"/>
              </a:cxn>
              <a:cxn ang="0">
                <a:pos x="178" y="364"/>
              </a:cxn>
              <a:cxn ang="0">
                <a:pos x="136" y="422"/>
              </a:cxn>
              <a:cxn ang="0">
                <a:pos x="100" y="480"/>
              </a:cxn>
              <a:cxn ang="0">
                <a:pos x="72" y="536"/>
              </a:cxn>
              <a:cxn ang="0">
                <a:pos x="48" y="590"/>
              </a:cxn>
              <a:cxn ang="0">
                <a:pos x="30" y="640"/>
              </a:cxn>
              <a:cxn ang="0">
                <a:pos x="18" y="684"/>
              </a:cxn>
              <a:cxn ang="0">
                <a:pos x="8" y="722"/>
              </a:cxn>
              <a:cxn ang="0">
                <a:pos x="4" y="750"/>
              </a:cxn>
              <a:cxn ang="0">
                <a:pos x="0" y="768"/>
              </a:cxn>
              <a:cxn ang="0">
                <a:pos x="0" y="774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rgbClr val="D05656">
                  <a:gamma/>
                  <a:tint val="50980"/>
                  <a:invGamma/>
                  <a:alpha val="32001"/>
                </a:srgbClr>
              </a:gs>
              <a:gs pos="100000">
                <a:srgbClr val="D05656"/>
              </a:gs>
            </a:gsLst>
            <a:lin ang="0" scaled="1"/>
          </a:gra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547664" y="5589240"/>
            <a:ext cx="7200800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eaLnBrk="0" hangingPunct="0"/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Обобщение и распространение лучших практик России по оптимизации сети социальных учреждений (пересмотр типовых штатных расписаний учреждений, анализ отчетности  в области социального обслуживания и др.)</a:t>
            </a:r>
            <a:endParaRPr lang="en-US" sz="1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051720" y="4725144"/>
            <a:ext cx="6696744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eaLnBrk="0" hangingPunct="0"/>
            <a:endParaRPr lang="ru-RU" sz="14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Координационного совета, имеющего полномочия подготовки и внесения изменений в действующее законодательство</a:t>
            </a:r>
            <a:endParaRPr lang="en-US" sz="14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US" sz="1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555776" y="3717032"/>
            <a:ext cx="6192688" cy="9361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eaLnBrk="0" hangingPunct="0"/>
            <a:endParaRPr lang="ru-RU" sz="13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ru-RU" sz="1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рабочей группы с целью выработки Стратегии будущего социальной сферы (представители власти, системы социальной защиты населения, образования и науки, здравоохранения, правоохранительных органов, социально-ориентированного бизнеса, НКО и др.)</a:t>
            </a:r>
            <a:endParaRPr lang="en-US" sz="13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US" sz="1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987824" y="2852936"/>
            <a:ext cx="576064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eaLnBrk="0" hangingPunct="0"/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Проведение экспертизы имеющейся федеральной, региональной, локальной нормативно-правовой базы организации социального обслуживания, исключение дублирования, правовых коллизий</a:t>
            </a:r>
            <a:endParaRPr lang="en-US" sz="1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Freeform 9"/>
          <p:cNvSpPr>
            <a:spLocks/>
          </p:cNvSpPr>
          <p:nvPr/>
        </p:nvSpPr>
        <p:spPr bwMode="gray">
          <a:xfrm rot="7339323" flipH="1">
            <a:off x="2847977" y="1222844"/>
            <a:ext cx="1074738" cy="601662"/>
          </a:xfrm>
          <a:custGeom>
            <a:avLst/>
            <a:gdLst/>
            <a:ahLst/>
            <a:cxnLst>
              <a:cxn ang="0">
                <a:pos x="0" y="774"/>
              </a:cxn>
              <a:cxn ang="0">
                <a:pos x="2" y="770"/>
              </a:cxn>
              <a:cxn ang="0">
                <a:pos x="8" y="754"/>
              </a:cxn>
              <a:cxn ang="0">
                <a:pos x="16" y="730"/>
              </a:cxn>
              <a:cxn ang="0">
                <a:pos x="32" y="698"/>
              </a:cxn>
              <a:cxn ang="0">
                <a:pos x="50" y="660"/>
              </a:cxn>
              <a:cxn ang="0">
                <a:pos x="76" y="618"/>
              </a:cxn>
              <a:cxn ang="0">
                <a:pos x="106" y="574"/>
              </a:cxn>
              <a:cxn ang="0">
                <a:pos x="142" y="528"/>
              </a:cxn>
              <a:cxn ang="0">
                <a:pos x="186" y="482"/>
              </a:cxn>
              <a:cxn ang="0">
                <a:pos x="236" y="438"/>
              </a:cxn>
              <a:cxn ang="0">
                <a:pos x="294" y="398"/>
              </a:cxn>
              <a:cxn ang="0">
                <a:pos x="360" y="360"/>
              </a:cxn>
              <a:cxn ang="0">
                <a:pos x="426" y="332"/>
              </a:cxn>
              <a:cxn ang="0">
                <a:pos x="488" y="314"/>
              </a:cxn>
              <a:cxn ang="0">
                <a:pos x="544" y="304"/>
              </a:cxn>
              <a:cxn ang="0">
                <a:pos x="594" y="300"/>
              </a:cxn>
              <a:cxn ang="0">
                <a:pos x="638" y="300"/>
              </a:cxn>
              <a:cxn ang="0">
                <a:pos x="678" y="304"/>
              </a:cxn>
              <a:cxn ang="0">
                <a:pos x="710" y="312"/>
              </a:cxn>
              <a:cxn ang="0">
                <a:pos x="736" y="320"/>
              </a:cxn>
              <a:cxn ang="0">
                <a:pos x="754" y="326"/>
              </a:cxn>
              <a:cxn ang="0">
                <a:pos x="766" y="332"/>
              </a:cxn>
              <a:cxn ang="0">
                <a:pos x="770" y="334"/>
              </a:cxn>
              <a:cxn ang="0">
                <a:pos x="680" y="476"/>
              </a:cxn>
              <a:cxn ang="0">
                <a:pos x="982" y="370"/>
              </a:cxn>
              <a:cxn ang="0">
                <a:pos x="912" y="0"/>
              </a:cxn>
              <a:cxn ang="0">
                <a:pos x="854" y="150"/>
              </a:cxn>
              <a:cxn ang="0">
                <a:pos x="850" y="148"/>
              </a:cxn>
              <a:cxn ang="0">
                <a:pos x="838" y="142"/>
              </a:cxn>
              <a:cxn ang="0">
                <a:pos x="822" y="134"/>
              </a:cxn>
              <a:cxn ang="0">
                <a:pos x="798" y="126"/>
              </a:cxn>
              <a:cxn ang="0">
                <a:pos x="768" y="120"/>
              </a:cxn>
              <a:cxn ang="0">
                <a:pos x="732" y="114"/>
              </a:cxn>
              <a:cxn ang="0">
                <a:pos x="692" y="110"/>
              </a:cxn>
              <a:cxn ang="0">
                <a:pos x="646" y="110"/>
              </a:cxn>
              <a:cxn ang="0">
                <a:pos x="596" y="116"/>
              </a:cxn>
              <a:cxn ang="0">
                <a:pos x="540" y="126"/>
              </a:cxn>
              <a:cxn ang="0">
                <a:pos x="482" y="146"/>
              </a:cxn>
              <a:cxn ang="0">
                <a:pos x="422" y="172"/>
              </a:cxn>
              <a:cxn ang="0">
                <a:pos x="356" y="210"/>
              </a:cxn>
              <a:cxn ang="0">
                <a:pos x="290" y="258"/>
              </a:cxn>
              <a:cxn ang="0">
                <a:pos x="230" y="310"/>
              </a:cxn>
              <a:cxn ang="0">
                <a:pos x="178" y="364"/>
              </a:cxn>
              <a:cxn ang="0">
                <a:pos x="136" y="422"/>
              </a:cxn>
              <a:cxn ang="0">
                <a:pos x="100" y="480"/>
              </a:cxn>
              <a:cxn ang="0">
                <a:pos x="72" y="536"/>
              </a:cxn>
              <a:cxn ang="0">
                <a:pos x="48" y="590"/>
              </a:cxn>
              <a:cxn ang="0">
                <a:pos x="30" y="640"/>
              </a:cxn>
              <a:cxn ang="0">
                <a:pos x="18" y="684"/>
              </a:cxn>
              <a:cxn ang="0">
                <a:pos x="8" y="722"/>
              </a:cxn>
              <a:cxn ang="0">
                <a:pos x="4" y="750"/>
              </a:cxn>
              <a:cxn ang="0">
                <a:pos x="0" y="768"/>
              </a:cxn>
              <a:cxn ang="0">
                <a:pos x="0" y="774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rgbClr val="D05656">
                  <a:gamma/>
                  <a:tint val="50980"/>
                  <a:invGamma/>
                  <a:alpha val="32001"/>
                </a:srgbClr>
              </a:gs>
              <a:gs pos="100000">
                <a:srgbClr val="D05656"/>
              </a:gs>
            </a:gsLst>
            <a:lin ang="0" scaled="1"/>
          </a:gra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3419872" y="2060848"/>
            <a:ext cx="5328592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eaLnBrk="0" hangingPunct="0"/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условий для преодоления барьеров на пути построения нового типа социального учреждения</a:t>
            </a:r>
            <a:endParaRPr lang="en-US" sz="1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923928" y="1196752"/>
            <a:ext cx="4824536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eaLnBrk="0" hangingPunct="0"/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нового типа социального учреждения, ориентированного на качественный результат</a:t>
            </a:r>
            <a:endParaRPr lang="en-US" sz="1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AC45D-71CB-4AE9-B96B-B59617811DE6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756</Words>
  <Application>Microsoft Office PowerPoint</Application>
  <PresentationFormat>Экран (4:3)</PresentationFormat>
  <Paragraphs>127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msneev</cp:lastModifiedBy>
  <cp:revision>54</cp:revision>
  <dcterms:created xsi:type="dcterms:W3CDTF">2018-02-27T05:27:56Z</dcterms:created>
  <dcterms:modified xsi:type="dcterms:W3CDTF">2018-02-28T12:30:13Z</dcterms:modified>
</cp:coreProperties>
</file>