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82" r:id="rId2"/>
    <p:sldId id="286" r:id="rId3"/>
    <p:sldId id="288" r:id="rId4"/>
    <p:sldId id="259" r:id="rId5"/>
    <p:sldId id="298" r:id="rId6"/>
    <p:sldId id="260" r:id="rId7"/>
    <p:sldId id="273" r:id="rId8"/>
    <p:sldId id="275" r:id="rId9"/>
    <p:sldId id="289" r:id="rId10"/>
    <p:sldId id="293" r:id="rId11"/>
    <p:sldId id="290" r:id="rId12"/>
    <p:sldId id="291" r:id="rId13"/>
    <p:sldId id="294" r:id="rId14"/>
    <p:sldId id="284" r:id="rId15"/>
    <p:sldId id="292" r:id="rId16"/>
    <p:sldId id="270" r:id="rId17"/>
    <p:sldId id="285" r:id="rId18"/>
    <p:sldId id="295" r:id="rId19"/>
    <p:sldId id="296" r:id="rId20"/>
    <p:sldId id="278" r:id="rId21"/>
    <p:sldId id="297" r:id="rId22"/>
    <p:sldId id="299" r:id="rId23"/>
    <p:sldId id="276" r:id="rId24"/>
    <p:sldId id="287" r:id="rId2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256" autoAdjust="0"/>
    <p:restoredTop sz="94680" autoAdjust="0"/>
  </p:normalViewPr>
  <p:slideViewPr>
    <p:cSldViewPr>
      <p:cViewPr varScale="1">
        <p:scale>
          <a:sx n="111" d="100"/>
          <a:sy n="111" d="100"/>
        </p:scale>
        <p:origin x="-23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57071-6883-4B00-94AC-53FAADEA0F52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2226F-F63B-402F-9B24-59B7D77A5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02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226F-F63B-402F-9B24-59B7D77A53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11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2226F-F63B-402F-9B24-59B7D77A53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1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87AA-26B6-4668-B584-71B921C96680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50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F129-390C-4FC0-B10A-80A3B0D68B10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89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2A0-E91E-4AB5-A9D6-F3274A69C23B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50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C0B6-F545-47C1-A55B-43827EE0C0B1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3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7682-5507-412A-B979-116C9B5089DD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1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748D-D32C-403C-B3AE-3F4B55CBDD8F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8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CA937-A268-4939-A913-16AD83694622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4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02651-0051-4C25-A47A-AC906BABA894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05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863CC-4088-4CD1-B1F3-F452213C5B1E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1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CD37-68BF-4B55-B2F2-94FC56B45BA6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4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DC82C-445C-4291-B086-89E676C6CCEA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17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D4B5-A7EE-4EC8-BB10-F9E08C3DB5E9}" type="datetime1">
              <a:rPr lang="ru-RU" smtClean="0"/>
              <a:t>28.02.2018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876F-DA47-45D7-AE57-376D4235381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6093296"/>
            <a:ext cx="9144000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Rectangle 18"/>
          <p:cNvSpPr/>
          <p:nvPr/>
        </p:nvSpPr>
        <p:spPr>
          <a:xfrm>
            <a:off x="0" y="1124744"/>
            <a:ext cx="9144000" cy="17281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23185"/>
          <a:stretch/>
        </p:blipFill>
        <p:spPr>
          <a:xfrm>
            <a:off x="6878607" y="108083"/>
            <a:ext cx="598580" cy="685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65" y="181438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СТРАТЕГИЧЕСКАЯ СЕССИЯ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«Образ </a:t>
            </a:r>
            <a:r>
              <a:rPr lang="ru-RU" sz="4000" b="1" dirty="0">
                <a:solidFill>
                  <a:srgbClr val="002060"/>
                </a:solidFill>
              </a:rPr>
              <a:t>будущего социальной сферы России. Социальная поддержка»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en-AU" sz="3200" dirty="0"/>
              <a:t/>
            </a:r>
            <a:br>
              <a:rPr lang="en-AU" sz="3200" dirty="0"/>
            </a:br>
            <a:r>
              <a:rPr lang="ru-RU" sz="3200" dirty="0" smtClean="0"/>
              <a:t>Тема группы</a:t>
            </a:r>
            <a:endParaRPr lang="ru-RU" sz="32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663032" y="3645024"/>
            <a:ext cx="6336704" cy="4792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1" y="192682"/>
            <a:ext cx="1872208" cy="5152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9" t="18142" r="12173" b="25934"/>
          <a:stretch/>
        </p:blipFill>
        <p:spPr>
          <a:xfrm>
            <a:off x="3419872" y="-11005"/>
            <a:ext cx="2127319" cy="11749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9" r="24743"/>
          <a:stretch/>
        </p:blipFill>
        <p:spPr>
          <a:xfrm>
            <a:off x="5364088" y="160845"/>
            <a:ext cx="820857" cy="5788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232" y="108084"/>
            <a:ext cx="568261" cy="5682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8" t="1" b="-8863"/>
          <a:stretch/>
        </p:blipFill>
        <p:spPr>
          <a:xfrm>
            <a:off x="2146091" y="125730"/>
            <a:ext cx="866368" cy="6394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87" y="205188"/>
            <a:ext cx="1072884" cy="4452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26" y="108084"/>
            <a:ext cx="503893" cy="7019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587" y="221403"/>
            <a:ext cx="710579" cy="444112"/>
          </a:xfrm>
          <a:prstGeom prst="rect">
            <a:avLst/>
          </a:prstGeom>
        </p:spPr>
      </p:pic>
      <p:sp>
        <p:nvSpPr>
          <p:cNvPr id="22" name="Title 3"/>
          <p:cNvSpPr txBox="1">
            <a:spLocks/>
          </p:cNvSpPr>
          <p:nvPr/>
        </p:nvSpPr>
        <p:spPr>
          <a:xfrm>
            <a:off x="251520" y="4941168"/>
            <a:ext cx="8640960" cy="6952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dirty="0" smtClean="0"/>
              <a:t>Регионы принимавшие участие</a:t>
            </a:r>
            <a:r>
              <a:rPr lang="ru-RU" sz="1800" dirty="0"/>
              <a:t>: Башкортостан, Татарстан, Нижегородская область, Пермский край, Кировская область, Республика Коми </a:t>
            </a:r>
            <a:endParaRPr lang="ru-RU" sz="1800" dirty="0" smtClean="0"/>
          </a:p>
          <a:p>
            <a:pPr algn="l"/>
            <a:r>
              <a:rPr lang="ru-RU" sz="1800" dirty="0" smtClean="0"/>
              <a:t>Количество участников – 26 человек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105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82230"/>
              </p:ext>
            </p:extLst>
          </p:nvPr>
        </p:nvGraphicFramePr>
        <p:xfrm>
          <a:off x="319187" y="964664"/>
          <a:ext cx="8424935" cy="4768592"/>
        </p:xfrm>
        <a:graphic>
          <a:graphicData uri="http://schemas.openxmlformats.org/drawingml/2006/table">
            <a:tbl>
              <a:tblPr firstRow="1" bandRow="1"/>
              <a:tblGrid>
                <a:gridCol w="1638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Ахметзянова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Розанна Нургалиевна, РБ, Запад. МЦ,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директор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Изучение использования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IT-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технологий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 сфере соц. обслуживания.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Профессиональная переподготовка сотрудников на постоянной основе (в течении 2018 года). Обучение компьютерной грамотности и онлайн консультирование получателей социальных услуг 2018 года.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111855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Мубаракшин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Азат Фаридович, РТ, Минтруд,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зам. министра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Внедрение инновационных технологий для доступности гос. услуг.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В 2018г. повышение уровня предоставления гос. услуг в электронной форме на 8%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01337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Уханова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Ирина Игоревна, Нижегородская обл., Минтруд, нач. отдела.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Реализация электронной составляющей с методическим обеспечением деятельности подведомственных учреждений.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Внедрение в подведомственных учреждениях типовых форм отчетности в электронном виде до 25.12.2018.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82146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Мусаллямов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Равиль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Римович, РБ, ГКУ РЦСПН, спец.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Обеспечение работоспособности и модернизации технического парка.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Приобретение и внедрение технический средств, технического оборудования для оцифровки личных дел граждан, 2 квартал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8476588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250850" y="519063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7804" y="188640"/>
            <a:ext cx="352839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387297" y="6376243"/>
            <a:ext cx="369404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10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79374"/>
              </p:ext>
            </p:extLst>
          </p:nvPr>
        </p:nvGraphicFramePr>
        <p:xfrm>
          <a:off x="323528" y="980728"/>
          <a:ext cx="8424935" cy="4662674"/>
        </p:xfrm>
        <a:graphic>
          <a:graphicData uri="http://schemas.openxmlformats.org/drawingml/2006/table">
            <a:tbl>
              <a:tblPr firstRow="1" bandRow="1"/>
              <a:tblGrid>
                <a:gridCol w="1638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547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Пташинский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Никита Николаевич, РБ,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ГКУ РЦСПН, спец.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Организация работы по переходу на электронное-выплатное дело.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Разработка технологий по переходу на ЭВД. 31 марта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Костенко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Андрей Юрьевич, АО «БАРС </a:t>
                      </a:r>
                      <a:r>
                        <a:rPr lang="ru-RU" sz="1400" b="1" dirty="0" err="1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Груп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»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Обеспечение качественного взаимодействия между постановщиком задач, разработчиком ИТ решения.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Проведения рабочих встреч, участие в проектах по внедрению ИТ-решений в социальных сферах.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22-23 января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Сысоева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Анна Николаевна, Кировская область, КОГКУ «Информационно-аналитический центр»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Оптимизация рутинных процессов.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Автоматизация процессов, получение статистический данных о предоставляемых услугах. До декабря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Асадуллина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Светлана Фанилевна, РБ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Эффективное использование ИС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До 1 марта 2018, анализ данных по реализации ИПРА инвалидов полученных по меж. вед. Взаимодействий из ОГВИ РБ.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251520" y="519063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7804" y="188640"/>
            <a:ext cx="352839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369295" y="6376243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11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47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63407"/>
              </p:ext>
            </p:extLst>
          </p:nvPr>
        </p:nvGraphicFramePr>
        <p:xfrm>
          <a:off x="330271" y="980728"/>
          <a:ext cx="8424935" cy="4423276"/>
        </p:xfrm>
        <a:graphic>
          <a:graphicData uri="http://schemas.openxmlformats.org/drawingml/2006/table">
            <a:tbl>
              <a:tblPr firstRow="1" bandRow="1"/>
              <a:tblGrid>
                <a:gridCol w="1638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354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Ямалова </a:t>
                      </a:r>
                      <a:r>
                        <a:rPr lang="ru-RU" sz="135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Ольга Петровна, РБ</a:t>
                      </a:r>
                      <a:r>
                        <a:rPr lang="ru-RU" sz="135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РЦСОН, нач. отдела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Интеграция Региональных АИС в Федеральные (АИС “Электронный Бюджет”, ЕГИССО). Сопровождение процесса взаимодействия НПА Федерального и Регионального в плане ИТ.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Нормализация-актуализация НСИ,2018 год.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Актуализация НПА, 2018 год.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b="1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Хуснуллин </a:t>
                      </a:r>
                      <a:r>
                        <a:rPr lang="ru-RU" sz="1350" b="1" dirty="0" err="1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Ришат</a:t>
                      </a:r>
                      <a:r>
                        <a:rPr lang="ru-RU" sz="1350" b="1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50" b="1" dirty="0" err="1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Мавзутович</a:t>
                      </a:r>
                      <a:r>
                        <a:rPr lang="ru-RU" sz="1350" b="1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, РБ</a:t>
                      </a:r>
                      <a:r>
                        <a:rPr lang="ru-RU" sz="1350" b="1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Аппарат ФП, зав. отделения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До 01.09.2018 разработать сборник изменений в законодательстве «Что нас ждет в 2018</a:t>
                      </a:r>
                      <a:r>
                        <a:rPr lang="ru-RU" sz="1350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5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году» и доведение до получателей услуг с использованием информационных технологий.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До 01.09.2018 разработать сборник изменений в законодательстве «Что нас ждет в 2018</a:t>
                      </a:r>
                      <a:r>
                        <a:rPr lang="ru-RU" sz="1350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5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году» и доведение до получателей услуг с использованием информационных технологий.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9515324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Гаврилов </a:t>
                      </a:r>
                      <a:r>
                        <a:rPr lang="ru-RU" sz="1350" b="1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Антон Александрович, РБ</a:t>
                      </a:r>
                      <a:r>
                        <a:rPr lang="ru-RU" sz="1350" b="1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Внедрение новых ИТ продуктов в учреждениях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Модернизированная электронная очередь с возможностью интеграции с учреждениями, ввод ЭЦП для уменьшения бумажного документооборота. 2018 год.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727263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b="1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Багаутдинова</a:t>
                      </a:r>
                      <a:r>
                        <a:rPr lang="ru-RU" sz="1350" b="1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Залия Накиевна</a:t>
                      </a:r>
                      <a:endParaRPr lang="ru-RU" sz="13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Повышение качества,</a:t>
                      </a:r>
                      <a:r>
                        <a:rPr lang="ru-RU" sz="1350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оказываемых услуг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5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Обучение и повышение</a:t>
                      </a:r>
                      <a:r>
                        <a:rPr lang="ru-RU" sz="1350" baseline="0" dirty="0" smtClean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квалификации специалистов учреждения в области информационных технологий 2018 год.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251520" y="476672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7804" y="188640"/>
            <a:ext cx="352839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1" y="6046329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377266" y="6381328"/>
            <a:ext cx="389466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12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2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84496"/>
              </p:ext>
            </p:extLst>
          </p:nvPr>
        </p:nvGraphicFramePr>
        <p:xfrm>
          <a:off x="330271" y="1268760"/>
          <a:ext cx="8424935" cy="3179692"/>
        </p:xfrm>
        <a:graphic>
          <a:graphicData uri="http://schemas.openxmlformats.org/drawingml/2006/table">
            <a:tbl>
              <a:tblPr firstRow="1" bandRow="1"/>
              <a:tblGrid>
                <a:gridCol w="1638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354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Перминов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Владимир Викторович, РБ, РЦСПН, спец.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Внедрение информационных технологий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Внедрение нового ПТК, создание единого регистра получателей услуг города У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фы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3 квартал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Ларионова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Лариса Александровна, РБ, РЦСПН, спец.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Обеспечение качественного сопровождения информационных систем в учреждении.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Внесение изменений в настройки шаблона для следующих МСП: Ежемесячное пособие на первого, третьего и последующего ребенка до 1 февраля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2203926"/>
                  </a:ext>
                </a:extLst>
              </a:tr>
              <a:tr h="747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Мамикоянц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Р. Р., </a:t>
                      </a:r>
                      <a:r>
                        <a:rPr lang="ru-RU" sz="1400" b="1" dirty="0" err="1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Респ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. Коми,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директор.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Получение знаний в области ИТ.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Внедрение знаний в сфере социального обслуживания, 2018 год.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83632064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343677" y="692696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7804" y="188640"/>
            <a:ext cx="352839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1" y="6046329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340034" y="6407393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13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70659" y="188640"/>
            <a:ext cx="35762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3184884" y="542852"/>
            <a:ext cx="27363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31288" y="6165304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166316"/>
              </p:ext>
            </p:extLst>
          </p:nvPr>
        </p:nvGraphicFramePr>
        <p:xfrm>
          <a:off x="484584" y="1029124"/>
          <a:ext cx="8136904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45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5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 будущего. Предложенные тезисы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72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 территории РФ функционируют информационно-цифровые</a:t>
                      </a:r>
                      <a:r>
                        <a:rPr lang="ru-RU" sz="1600" baseline="0" dirty="0" smtClean="0">
                          <a:effectLst/>
                        </a:rPr>
                        <a:t> платформы, включающие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сервисы по предоставлению всех видов государственных услуг, доступных из единого личного кабинета гражданина, </a:t>
                      </a:r>
                      <a:r>
                        <a:rPr lang="ru-RU" sz="1600" dirty="0" smtClean="0">
                          <a:effectLst/>
                        </a:rPr>
                        <a:t>используется единый цифровой идентификатор гражданина.</a:t>
                      </a:r>
                      <a:r>
                        <a:rPr lang="ru-RU" sz="1600" baseline="0" dirty="0" smtClean="0">
                          <a:effectLst/>
                        </a:rPr>
                        <a:t> Идентификация личности происходит посредствам биометрических алгоритмов распознавания</a:t>
                      </a:r>
                      <a:r>
                        <a:rPr lang="ru-RU" sz="1600" dirty="0" smtClean="0">
                          <a:effectLst/>
                        </a:rPr>
                        <a:t>. 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860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</a:rPr>
                        <a:t>2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80%</a:t>
                      </a:r>
                      <a:r>
                        <a:rPr lang="ru-RU" sz="1600" baseline="0" dirty="0" smtClean="0">
                          <a:effectLst/>
                        </a:rPr>
                        <a:t> социальных услуг (выплат) доступны в электронном виде. До 90% увеличено к</a:t>
                      </a:r>
                      <a:r>
                        <a:rPr lang="ru-RU" sz="1600" dirty="0" smtClean="0">
                          <a:effectLst/>
                        </a:rPr>
                        <a:t>оличество автоматизированных процессов, используется централизованная когнитивная система принятия решений. (Решения о назначении принимаются обученными нейронными сетями, результаты формируются на основе медицинских заключений и сведений о доходах). Используются оцифрованные версии документов</a:t>
                      </a:r>
                      <a:r>
                        <a:rPr lang="ru-RU" sz="1600" baseline="0" dirty="0" smtClean="0">
                          <a:effectLst/>
                        </a:rPr>
                        <a:t> личного хранения. Применяется выявительный принцип назначения социальной поддержки граждан.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860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Расширена </a:t>
                      </a:r>
                      <a:r>
                        <a:rPr lang="ru-RU" sz="1600" dirty="0">
                          <a:effectLst/>
                        </a:rPr>
                        <a:t>и реализуется программа </a:t>
                      </a:r>
                      <a:r>
                        <a:rPr lang="ru-RU" sz="1600" dirty="0" smtClean="0">
                          <a:effectLst/>
                        </a:rPr>
                        <a:t>«Цифровая экономика». Социальная </a:t>
                      </a:r>
                      <a:r>
                        <a:rPr lang="ru-RU" sz="1600" dirty="0">
                          <a:effectLst/>
                        </a:rPr>
                        <a:t>сфера </a:t>
                      </a:r>
                      <a:r>
                        <a:rPr lang="ru-RU" sz="1600" dirty="0" smtClean="0">
                          <a:effectLst/>
                        </a:rPr>
                        <a:t>- неотъемлемая </a:t>
                      </a:r>
                      <a:r>
                        <a:rPr lang="ru-RU" sz="1600" dirty="0">
                          <a:effectLst/>
                        </a:rPr>
                        <a:t>часть цифровой экономики</a:t>
                      </a:r>
                      <a:r>
                        <a:rPr lang="ru-RU" sz="1600" dirty="0" smtClean="0">
                          <a:effectLst/>
                        </a:rPr>
                        <a:t>. Создание нормативных актов направлено на содействие</a:t>
                      </a:r>
                      <a:r>
                        <a:rPr lang="ru-RU" sz="1600" baseline="0" dirty="0" smtClean="0">
                          <a:effectLst/>
                        </a:rPr>
                        <a:t> развитию информационных технологий. </a:t>
                      </a:r>
                      <a:r>
                        <a:rPr lang="ru-RU" sz="1600" dirty="0" smtClean="0">
                          <a:effectLst/>
                        </a:rPr>
                        <a:t>Урегулирована система межведомственного</a:t>
                      </a:r>
                      <a:r>
                        <a:rPr lang="ru-RU" sz="1600" baseline="0" dirty="0" smtClean="0">
                          <a:effectLst/>
                        </a:rPr>
                        <a:t> электронного взаимодействия, в соответствии с единым комплексом нормативно-правовых актов</a:t>
                      </a:r>
                      <a:r>
                        <a:rPr lang="ru-RU" sz="1600" dirty="0" smtClean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4015020534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350332" y="6342688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14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98562" y="156550"/>
            <a:ext cx="35762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3290528" y="451587"/>
            <a:ext cx="25922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ОБРАЗ БУДУЩЕГО</a:t>
            </a:r>
          </a:p>
          <a:p>
            <a:endParaRPr lang="ru-RU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42549" y="6205726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006995"/>
              </p:ext>
            </p:extLst>
          </p:nvPr>
        </p:nvGraphicFramePr>
        <p:xfrm>
          <a:off x="467544" y="1021150"/>
          <a:ext cx="8136904" cy="4784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45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5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 будущего. Предложенные тезисы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329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4</a:t>
                      </a:r>
                      <a:endParaRPr lang="ru-RU" sz="7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Развита инфраструктура сети, связи, компьютерного</a:t>
                      </a:r>
                      <a:r>
                        <a:rPr lang="ru-RU" sz="1600" baseline="0" dirty="0" smtClean="0">
                          <a:effectLst/>
                        </a:rPr>
                        <a:t> обеспечения</a:t>
                      </a:r>
                      <a:r>
                        <a:rPr lang="ru-RU" sz="1600" dirty="0" smtClean="0">
                          <a:effectLst/>
                        </a:rPr>
                        <a:t> в том числе центры общественного доступа. Унифицированы</a:t>
                      </a:r>
                      <a:r>
                        <a:rPr lang="ru-RU" sz="1600" baseline="0" dirty="0" smtClean="0">
                          <a:effectLst/>
                        </a:rPr>
                        <a:t> технические и технологические подходы разработки новых информационных систем.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Внедрены стандарты строительства и модернизации жилья с применением технологий «Умный дом», роботизации отдельных социальных услуг. Деятельность социальных работников в первую очередь направлена на поддержание связи человека с социумом.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577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5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Внедрена практика воспитания цифровой культуры граждан. Начиная с детского возраста людям преподают информационные технологии, развивают способность применения разработанных технологий во благо, выявляются таланты для разработки новых технологий. В школах/институтах применяется обновленная образовательная программа, направленная на удовлетворение кадровой потребности цифровой социальной сферы. Функционируют общедоступные образовательные порталы, позволяющие повышать компетенции специалистов.</a:t>
                      </a:r>
                      <a:endParaRPr lang="ru-RU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829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6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44723" marR="4472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Уберизация рынка социальных услуг: предоставление социальных услуг лицами, не состоящими в трудовых отношениях с работодателем, оказывающим социальные услуги.</a:t>
                      </a:r>
                      <a:endParaRPr lang="ru-RU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228338099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4385320" y="6368616"/>
            <a:ext cx="402704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15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1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90056" y="289207"/>
            <a:ext cx="3563887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59107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КОНТУР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ПРОЕКТА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27250"/>
              </p:ext>
            </p:extLst>
          </p:nvPr>
        </p:nvGraphicFramePr>
        <p:xfrm>
          <a:off x="323528" y="1268710"/>
          <a:ext cx="8496944" cy="4347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1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755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/>
                        <a:t>КОНТРАГЕНТЫ</a:t>
                      </a:r>
                      <a:endParaRPr lang="ru-RU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ПРОДУКТЫ/ЭФФЕКТЫ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Получатель услуг, гражданин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Доступные, качественные социальные услуги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Федеральные органы исполнительной власти, Региональные органы исполнительной </a:t>
                      </a:r>
                      <a:r>
                        <a:rPr lang="ru-RU" sz="1600" b="1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власти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Контроль, прозрачность, анализ, управление, эффективное использование ресурсов, оперативность, гибкость, развитие цифровой экономики, гармонизация НПА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Разработчики программных продуктов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Точная постановка задач, рациональное использование ресурсов, интегрированный подход к проектированию, драйвер цифровой экономики, включение в перспективные направления ее развития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Органы законодательной власти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Экспертно-аналитическая поддержка, гармонизация законодательства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Специалист социальной сферы</a:t>
                      </a:r>
                      <a:endParaRPr lang="ru-RU" sz="16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Квалификация, соответствующая современным требованиям; необходимые актуальные компетенции, необходимые современные инструменты для работы. 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0167" y="6344584"/>
            <a:ext cx="423664" cy="365125"/>
          </a:xfrm>
        </p:spPr>
        <p:txBody>
          <a:bodyPr/>
          <a:lstStyle/>
          <a:p>
            <a:r>
              <a:rPr lang="ru-RU" sz="1400" dirty="0" smtClean="0">
                <a:solidFill>
                  <a:schemeClr val="tx1"/>
                </a:solidFill>
              </a:rPr>
              <a:t>16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8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90634" y="462736"/>
            <a:ext cx="350421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69269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ЗАДАЧИ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196147"/>
              </p:ext>
            </p:extLst>
          </p:nvPr>
        </p:nvGraphicFramePr>
        <p:xfrm>
          <a:off x="222260" y="1230263"/>
          <a:ext cx="8640960" cy="491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5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СОБЫТИЕ/ДЕЙСТВИЕ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СРОК/ПЕРИОД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Перевод отчетности и документов из бумажного вида в электронную форму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Мубаракшин А. Ф.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Минтруд РТ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Организовать обучение сотрудников учреждения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Ахметзянова Р. Н.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Сотрудники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Изучение действующего НПА, взаимодействие с ОГВ, анализ современных </a:t>
                      </a:r>
                      <a:r>
                        <a:rPr lang="en-US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IT </a:t>
                      </a: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технологий, анализ бизнес-процессов, определение технологических и стоимостных границ проектов. Внедрение, поддержка, развитие </a:t>
                      </a:r>
                      <a:r>
                        <a:rPr lang="en-US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IT</a:t>
                      </a: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платформы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2018 - далее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Компания разработчик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Костенко А.Ю.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Разработка и поддержание в актуальном состоянии НПА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2018-2025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Уханова И. И.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Информирование и агитация населения о возможности получения  социальных услугах в электронном виде.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Хабирова А. С.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Оптимизация рутинных процессов оказания соц. услуг в сфере занятости, путем запуска оптимизированных процессов содействия в подборе работы и регистрации граждан в качестве безработных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Рыскужина</a:t>
                      </a: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Р. С.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64050" y="6376243"/>
            <a:ext cx="423974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17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90634" y="462736"/>
            <a:ext cx="350421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755576" y="73508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ЗАДАЧИ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29898"/>
              </p:ext>
            </p:extLst>
          </p:nvPr>
        </p:nvGraphicFramePr>
        <p:xfrm>
          <a:off x="222260" y="1230263"/>
          <a:ext cx="8640960" cy="368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5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СОБЫТИЕ/ДЕЙСТВИЕ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СРОК/ПЕРИОД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Внедрение новых технических средств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Мусаллямов Р. Р.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Обучение и повышение квалификации специалистов учреждения в области информационных технологий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Багаутдинова З. Н.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Сотрудники учреждения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Совершенствование процедуры предоставления гос. услуг в сфере занятости населения, увеличение зоны ответственности и уровня свободы в процессе предоставления гос. услуг (с использованием информационных технологий)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2018-2025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Хафизова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Сотрудники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Автоматизация процессов учета получения статистических данных и отчетности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Сысоева А. Н.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Сотрудники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11</a:t>
                      </a:r>
                      <a:endParaRPr lang="ru-RU" sz="14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Совершенствование действующих информационных систем учреждения 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Разработчики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Гаврилов А. А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0036" y="6382408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18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78455" y="102696"/>
            <a:ext cx="350421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960587" y="53776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ЗАДАЧИ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86346"/>
              </p:ext>
            </p:extLst>
          </p:nvPr>
        </p:nvGraphicFramePr>
        <p:xfrm>
          <a:off x="210081" y="955810"/>
          <a:ext cx="8640960" cy="3348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857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43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СОБЫТИЕ/ДЕЙСТВИЕ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СРОК/ПЕРИОД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Способствовать устранению различных барьеров при получении гражданами МСП за счет применения новых форм </a:t>
                      </a:r>
                      <a:r>
                        <a:rPr lang="en-US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IT </a:t>
                      </a: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технологий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Ткачук Е. С.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Обновление МТБ для повышения эффективности труда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Шарипова Р. Д.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Сотрудники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14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Мониторинг проведения мероприятий по банкротству организаций на предмет </a:t>
                      </a:r>
                      <a:r>
                        <a:rPr lang="ru-RU" sz="14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защиты </a:t>
                      </a: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трудовых прав работников с возможностью дальнейшего предоставления им социальных услуг.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Хуснуллин Р. М.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15</a:t>
                      </a:r>
                      <a:endParaRPr lang="ru-RU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Совершенствование информационных систем в сфере социальной поддержки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Постоянно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SimSun"/>
                          <a:cs typeface="Times New Roman"/>
                        </a:rPr>
                        <a:t>Пташинский Н. Н.</a:t>
                      </a:r>
                      <a:endParaRPr lang="ru-RU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72712" y="6376243"/>
            <a:ext cx="415312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19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2709970" y="150872"/>
            <a:ext cx="366553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ЦИФРОВАЯ СОЦИАЛЬНАЯ СФЕРА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7693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СОСТАВ ГРУППЫ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628360"/>
              </p:ext>
            </p:extLst>
          </p:nvPr>
        </p:nvGraphicFramePr>
        <p:xfrm>
          <a:off x="323528" y="1096338"/>
          <a:ext cx="8640960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440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dirty="0" smtClean="0"/>
                        <a:t>Фамилия имя отчество участника</a:t>
                      </a:r>
                      <a:endParaRPr lang="ru-RU" sz="1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Координатор: Молодцов Олег Владимирович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Лидер темы: Мубаракшин</a:t>
                      </a:r>
                      <a:r>
                        <a:rPr lang="ru-RU" sz="1800" baseline="0" dirty="0" smtClean="0"/>
                        <a:t> Азат Фаридович, Минтруд РТ, зам. министра.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72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Участники </a:t>
                      </a:r>
                      <a:r>
                        <a:rPr lang="ru-RU" sz="1800" dirty="0" smtClean="0"/>
                        <a:t>6 </a:t>
                      </a:r>
                      <a:r>
                        <a:rPr lang="ru-RU" sz="1800" dirty="0" smtClean="0"/>
                        <a:t>регионов России:</a:t>
                      </a:r>
                      <a:r>
                        <a:rPr lang="ru-RU" sz="1800" baseline="0" dirty="0" smtClean="0"/>
                        <a:t> Иванова Ленара Хакимовна, Каримова Лена Ашрафовна, Кабанова Ольга Николаевна; Ямалова Ольга Петровна; Уханова Ирина Игоревна; Визе Марина Владимировна; Снычева Марина Станиславовна; Сысоева Анна Николаевна; Никитина Марина Ивановна; Волкова Елена Ильинична; Мамикоянц Рипсимэ Робертовна; Мацкан Елена Валерьевна; Мугинов Азат Рустамович; Костенко Андрей Юрьевич; Ахметзянова Розанна Нургалиевна; Тимашев Артур </a:t>
                      </a:r>
                      <a:r>
                        <a:rPr lang="ru-RU" sz="1800" baseline="0" dirty="0" err="1" smtClean="0"/>
                        <a:t>Илшатович</a:t>
                      </a:r>
                      <a:r>
                        <a:rPr lang="ru-RU" sz="1800" baseline="0" dirty="0" smtClean="0"/>
                        <a:t>; Шаяхметов Альмир Маратович; Гаврилов Антон Александрович; Асадуллина Светлана Фанилевна; Багаутдинова Залия Накиевна; Хабирова Алина Саримовна; Ларионова Лариса Александровна; Пташинский Никита Николаевич; Мусаллямов Равиль Римович; Кириллова Наталья Сергеевна; Хафизова Рамиля Исхаковна; Перминов Владимир Викторович; </a:t>
                      </a:r>
                      <a:r>
                        <a:rPr lang="ru-RU" sz="1800" baseline="0" dirty="0" err="1" smtClean="0"/>
                        <a:t>Рыскужина</a:t>
                      </a:r>
                      <a:r>
                        <a:rPr lang="ru-RU" sz="1800" baseline="0" dirty="0" smtClean="0"/>
                        <a:t> Расима Сагитовна; Хуснуллин Ришат Мавзутович; Яндубаева Галина Янситовна; Шарипкулов Халиль Анварович; Скрыпин Алексей Романович; </a:t>
                      </a:r>
                      <a:r>
                        <a:rPr lang="ru-RU" sz="1800" b="0" dirty="0" smtClean="0">
                          <a:effectLst/>
                          <a:latin typeface="+mj-lt"/>
                          <a:ea typeface="SimSun"/>
                          <a:cs typeface="Arial" panose="020B0604020202020204" pitchFamily="34" charset="0"/>
                        </a:rPr>
                        <a:t>Ткачук Елена Сергеевна</a:t>
                      </a:r>
                      <a:r>
                        <a:rPr lang="ru-RU" sz="1800" baseline="0" dirty="0" smtClean="0">
                          <a:latin typeface="+mj-lt"/>
                        </a:rPr>
                        <a:t>.</a:t>
                      </a:r>
                      <a:endParaRPr lang="ru-RU" sz="18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06954" y="6469554"/>
            <a:ext cx="271570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2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06536" y="190196"/>
            <a:ext cx="367240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1542718"/>
            <a:ext cx="4572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Струны</a:t>
            </a:r>
          </a:p>
          <a:p>
            <a:endParaRPr lang="ru-RU" sz="800" b="1" dirty="0" smtClean="0">
              <a:solidFill>
                <a:srgbClr val="002060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Власть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События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Медиа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НКО/общественные организации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Получатели/пользователи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Профессиональное сообщество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72228" y="6376243"/>
            <a:ext cx="415796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20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62620" y="57638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ДОРОЖНАЯ </a:t>
            </a:r>
            <a:r>
              <a:rPr lang="ru-RU" b="1" dirty="0" smtClean="0">
                <a:solidFill>
                  <a:srgbClr val="002060"/>
                </a:solidFill>
              </a:rPr>
              <a:t>КАРТА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9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78455" y="102696"/>
            <a:ext cx="350421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2429" y="462736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0992" y="6323187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0035" y="6412437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21</a:t>
            </a:fld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34589"/>
              </p:ext>
            </p:extLst>
          </p:nvPr>
        </p:nvGraphicFramePr>
        <p:xfrm>
          <a:off x="258264" y="976575"/>
          <a:ext cx="8568951" cy="5185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51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36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030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8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Струны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2018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2020-2023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38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Власть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Принятие федерального законопроекта № 1072874-6 (СНИЛС – единый идентификатор при предоставлении государственных услуг);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Разработка НПА о регламенте обработки электронных документов личного хранения;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Внести изменения в 210-ФЗ о безвозмездной выдаче МФЦ усиленной квалифицированной электронной подписи.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Разработка НПА подтверждающих правомочность решений о назначении МСЗ(П), выдаваемые когнитивными системами принятия решения.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Разработка НПА регулирующих отношения «нового» уберизированного рынка социальных услуг.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Отслеживание инновационных проектов, взаимодействие с участниками этих проектов, для обеспечения своевременного формирования необходимых НПА.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Анализ дорожной карты «Будущее социальной сферы РФ» выявление и обоснование точек, требуемых финансирования;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Актуализация существующих институтов формирования бюджета, создание новых институтов формирования бюджета при необходимости   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Приняты законопроекты, предложенные в 2018 году.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Внесение корректив в законодательство в области защиты информации, в законы «о регламенте обработки электронных документов личного хранения», «о безвозмездной выдаче МФЦ усиленной квалифицированной электронной подписи», «подтверждающих правомочность решений о назначении МСЗ(П), выдаваемые когнитивными системами принятия решения», «регулирующих отношения «нового» уберизированного рынка социальных услуг» принятые в периоде 2018-2020 г.г. на основание проведенной апробации.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Запуск промышленной эксплуатации централизованной когнитивной системы принятия решений. Подготовка к переходу выявительного принципа назначения МСЗ(П).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 территории РФ функционируют информационно-цифровые платформы, включающие сервисы по предоставлению всех видов государственных услуг, доступных из единого личного кабинета гражданина, используется единый цифровой идентификатор гражданина.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Идентификация личности происходит посредствам биометрических алгоритмов распознавания.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Используется централизованная когнитивная система принятия решений о предоставлении социальных услуг (выплат).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Применяется выявительный принцип предоставления социальных услуг (выплат) на основе сведений о гражданах, имеющихся в распоряжении государства, и функционирования СМЭВ.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Социальная сфера - неотъемлемая часть цифровой экономики.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Развита инфраструктура сети, связи, компьютерного обеспечения в том числе центры общественного доступа.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Внедрены стандарты строительства и модернизации жилья с применением технологий «Умный дом», роботизации отдельных социальных услуг.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События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Социальные форумы, круглые столы, общественные обсуждения будущего цифровой социальной сферы Российской Федерации. Вне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9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Медиа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Выпускает информационно-обучающие программы по информационным технологиям.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Подготовка общества, преломление психологического барьера. (Фантастические х/ф, научно-фантастические передачи).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Информирование общества о цифровых технологиях, преломление психологического барьера. Популяризация цифровой социальной сферы. Создание позитивного образа цифровой социальной сферы. Популяризация </a:t>
                      </a:r>
                      <a:r>
                        <a:rPr lang="ru-RU" sz="900" dirty="0" err="1">
                          <a:effectLst/>
                        </a:rPr>
                        <a:t>выявительного</a:t>
                      </a:r>
                      <a:r>
                        <a:rPr lang="ru-RU" sz="900" dirty="0">
                          <a:effectLst/>
                        </a:rPr>
                        <a:t> принципа назначения МСЗ(П)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3" marR="4806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778455" y="102696"/>
            <a:ext cx="350421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2429" y="462736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Дорожная карта</a:t>
            </a:r>
            <a:endParaRPr lang="ru-RU" sz="24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0992" y="6323187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40035" y="6412437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22</a:t>
            </a:fld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46806"/>
              </p:ext>
            </p:extLst>
          </p:nvPr>
        </p:nvGraphicFramePr>
        <p:xfrm>
          <a:off x="457200" y="1052736"/>
          <a:ext cx="8229600" cy="5207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3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1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88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96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9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Струны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2020-2023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2025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5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НКО/Общественные организации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Инициация активного участия общественных деятелей в обсуждениях вопросов цифровой социальной сферы. Информирование получателей/пользователей о перспективах развития цифровой социальной сферы.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Инициация активного участия в уберизированном рынке социальных услуг. Формирование гуманного отношения к нуждающимся гражданам. Информирование общества о принципах, используемых когнитивной системой принятия решений.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Более 80% социальных услуг (выплат) доступны в электронном виде.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Деятельность социальных работников в первую очередь направлена на поддержание связи человека с социумом.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образовательных организациях применяется обновленная образовательная программа, направленная на удовлетворение кадровой потребности цифровой социальной сферы, обучению компетенциям пользователей социальных сервисов.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Функционируют общедоступные образовательные порталы, позволяющие повышать компетенции специалистов. Уберизован рынок социальных услуг.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4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Бизнес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Формирование предложений в части развития инфраструктуры сети, связи, компьютерного обеспечения. Подготовка проектов новых автоматизированных информационных систем в соответствии с подготавливаемыми НПА. Изучение нововведенных стандартов строительства. Подготовка к переходу к новым стандартам.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Формирование предложений эволюционно-развивающихся автоматизированных систем, соответствующих текущим требованиям цифровой социальной сферы. Изучение новых технологий для поддержания прогресса.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3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Получатели/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пользователи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Изложение требований к желаемому способу/качеству предоставления социальных услуг (выплат).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Активное участие, в промышленной эксплуатации когнитивной системы принятия решения. Активное использование новых технологий цифровой социальной сферы. Использование единого электронного идентификатора. Оценка качества и доступности социальных услуг (выплат) при использовании цифровых технологий.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50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Профессиональное сообщество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Оценка барьеров перехода к цифровым технологиям в социальной сфере с учетом потребностей общества (получателей). Подготовка технических и технологических решений преодоления барьеров перехода к цифровой социальной сфере.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03" marR="5650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4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438265" y="99928"/>
            <a:ext cx="6537973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59106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j-lt"/>
              </a:rPr>
              <a:t>СЦЕНАРИЙ ЗАПУСКА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411857"/>
              </p:ext>
            </p:extLst>
          </p:nvPr>
        </p:nvGraphicFramePr>
        <p:xfrm>
          <a:off x="251520" y="1052734"/>
          <a:ext cx="8604448" cy="3119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6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2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22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4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СОБЫТИЯ/ДЕЙСТВИЯ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Наладить коммуникации в группе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Январь 2018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Ямалова О.П. 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Обмен необходимой информацией (технологическая схема)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Январь-февраль 2018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Костенко А.Ю.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Подготовить дорожную карту группы на 2018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Февраль 2018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/>
                          <a:ea typeface="SimSun"/>
                          <a:cs typeface="Times New Roman"/>
                        </a:rPr>
                        <a:t>Мубаракшин А.Ф.</a:t>
                      </a:r>
                      <a:endParaRPr lang="ru-RU" sz="11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2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Периодические </a:t>
                      </a:r>
                      <a:r>
                        <a:rPr lang="ru-RU" sz="1400" b="1" dirty="0" smtClean="0">
                          <a:effectLst/>
                          <a:latin typeface="Calibri"/>
                          <a:ea typeface="SimSun"/>
                          <a:cs typeface="Times New Roman"/>
                        </a:rPr>
                        <a:t>онлайн </a:t>
                      </a: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сессии 1 раз в 2 недели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2018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Calibri"/>
                          <a:ea typeface="SimSun"/>
                          <a:cs typeface="Times New Roman"/>
                        </a:rPr>
                        <a:t>Ахметзянова</a:t>
                      </a:r>
                      <a:r>
                        <a:rPr lang="ru-RU" sz="1400" b="1" dirty="0">
                          <a:effectLst/>
                          <a:latin typeface="Calibri"/>
                          <a:ea typeface="SimSun"/>
                          <a:cs typeface="Times New Roman"/>
                        </a:rPr>
                        <a:t> Р.Н.</a:t>
                      </a:r>
                      <a:endParaRPr lang="ru-RU" sz="1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351040" y="6376243"/>
            <a:ext cx="405408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23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3071922" y="476672"/>
            <a:ext cx="328818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Цифровая социальная сфера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2717473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</a:rPr>
              <a:t>СПАСИБО ЗА ВНИМАНИЕ!</a:t>
            </a:r>
            <a:endParaRPr lang="ru-RU" sz="1400" b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14618"/>
              </p:ext>
            </p:extLst>
          </p:nvPr>
        </p:nvGraphicFramePr>
        <p:xfrm>
          <a:off x="216000" y="1008000"/>
          <a:ext cx="8712968" cy="5052060"/>
        </p:xfrm>
        <a:graphic>
          <a:graphicData uri="http://schemas.openxmlformats.org/drawingml/2006/table">
            <a:tbl>
              <a:tblPr firstRow="1" bandRow="1"/>
              <a:tblGrid>
                <a:gridCol w="535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14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64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659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15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У каждого ведомства своя автоматизированная информационная система. Не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отлажено межведомственное взаимодействие.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Функционируют информационно-цифровые платформы, реализовано межсистемное взаимодействие, применяется единый цифровой идентификатор гражданина.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Автоматизированы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лишь рутинные процессы социальных работников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Отсутствует централизованная когнитивная система принятия решения.</a:t>
                      </a:r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До 90% увеличено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количество автоматизированных процессов, используется централизованная когнитивная система принятия решений. (Решения о назначении принимаются обученными нейронными сетями, результаты формируются на основе медицинских заключений и сведений о доходах).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9728127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алая часть социальных услуг (выплат) реализована в электронном виде.</a:t>
                      </a:r>
                    </a:p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Необходимость представления оригиналов документов на бумажных носителях.</a:t>
                      </a:r>
                    </a:p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Дублирование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бумажных и цифровых носителей в делопроизводстве.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Более 80% социальных услуг (выплат) предоставляются 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электронном виде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Доступность электронной цифровой подписи каждому получателю. 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Информационная система «Электронный нотариус» содержащая равнозначные цифровые копии документов личного хранения.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Разрозненность информационно-разъяснительного материала о правах получателей социальных услуг (выплат).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Создание и развитие интерактивного сервиса информирующего о всех возможных правах получателей социальных услуг (выплат).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3656925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120992" y="546335"/>
            <a:ext cx="6059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742539" y="194859"/>
            <a:ext cx="360040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269749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37681" y="6414067"/>
            <a:ext cx="261392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3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357622"/>
              </p:ext>
            </p:extLst>
          </p:nvPr>
        </p:nvGraphicFramePr>
        <p:xfrm>
          <a:off x="274204" y="1050897"/>
          <a:ext cx="8712968" cy="4914900"/>
        </p:xfrm>
        <a:graphic>
          <a:graphicData uri="http://schemas.openxmlformats.org/drawingml/2006/table">
            <a:tbl>
              <a:tblPr firstRow="1" bandRow="1"/>
              <a:tblGrid>
                <a:gridCol w="535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14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64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659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15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информационной</a:t>
                      </a:r>
                      <a:r>
                        <a:rPr lang="ru-RU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системы оценки эффективности предоставления мер социальной защиты (поддержки)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Адресный подход в социальной сфере, эффективное обеспечение, основано на результатах</a:t>
                      </a:r>
                      <a:r>
                        <a:rPr lang="ru-RU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аналитических информационных систем. </a:t>
                      </a: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94219226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сети (низкоскоростной) интернет в отдаленных населенных пунктах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Отсутствие компьютера (планшета, смартфона) для работы в сети интернет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Развитая инфраструктура, в том числе центры общественного доступа.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Владеющие необходимыми навыками и компетенциями пользователи социальных</a:t>
                      </a:r>
                      <a:r>
                        <a:rPr lang="ru-RU" sz="1500" baseline="0" dirty="0" smtClean="0">
                          <a:latin typeface="Arial" pitchFamily="34" charset="0"/>
                          <a:cs typeface="Arial" pitchFamily="34" charset="0"/>
                        </a:rPr>
                        <a:t> услуг и специалисты социальной сферы</a:t>
                      </a: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23505015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Нелегальная</a:t>
                      </a:r>
                      <a:r>
                        <a:rPr lang="ru-RU" sz="1500" baseline="0" dirty="0" smtClean="0">
                          <a:latin typeface="Arial" pitchFamily="34" charset="0"/>
                          <a:cs typeface="Arial" pitchFamily="34" charset="0"/>
                        </a:rPr>
                        <a:t> занятость, предоставление социальной помощи, в том числе не нуждающимся в ней лицам.</a:t>
                      </a:r>
                      <a:endParaRPr lang="ru-RU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Формализованы</a:t>
                      </a:r>
                      <a:r>
                        <a:rPr lang="ru-RU" sz="1500" baseline="0" dirty="0" smtClean="0">
                          <a:latin typeface="Arial" pitchFamily="34" charset="0"/>
                          <a:cs typeface="Arial" pitchFamily="34" charset="0"/>
                        </a:rPr>
                        <a:t> трудовые отношения, переход от заявительного к выявительному принципу предоставления социальной помощи</a:t>
                      </a:r>
                      <a:endParaRPr lang="ru-RU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7689764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Недопонимание необходимости информатизации, отсутствие понимания преимуществ функционирования</a:t>
                      </a:r>
                      <a:r>
                        <a:rPr lang="ru-RU" sz="1500" baseline="0" dirty="0" smtClean="0">
                          <a:latin typeface="Arial" pitchFamily="34" charset="0"/>
                          <a:cs typeface="Arial" pitchFamily="34" charset="0"/>
                        </a:rPr>
                        <a:t> автоматизированных систем и как следствие н</a:t>
                      </a: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едостаток специализированных знаний у работников социальной сферы</a:t>
                      </a:r>
                      <a:endParaRPr lang="ru-RU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itchFamily="34" charset="0"/>
                          <a:cs typeface="Arial" pitchFamily="34" charset="0"/>
                        </a:rPr>
                        <a:t>Постоянное получение актуальных знаний, непрерывное обучение, готовность меняться. Профессиональный стандарт – оператор социальных интеллектуальных систем</a:t>
                      </a:r>
                      <a:endParaRPr lang="ru-RU" sz="15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48484325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164590" y="589232"/>
            <a:ext cx="6089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0788" y="390325"/>
            <a:ext cx="348390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  <a:p>
            <a:pPr algn="l"/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165304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99992" y="6376243"/>
            <a:ext cx="261392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4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468769"/>
              </p:ext>
            </p:extLst>
          </p:nvPr>
        </p:nvGraphicFramePr>
        <p:xfrm>
          <a:off x="251520" y="1075608"/>
          <a:ext cx="8712968" cy="4720590"/>
        </p:xfrm>
        <a:graphic>
          <a:graphicData uri="http://schemas.openxmlformats.org/drawingml/2006/table">
            <a:tbl>
              <a:tblPr firstRow="1" bandRow="1"/>
              <a:tblGrid>
                <a:gridCol w="5350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14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64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6590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№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</a:rPr>
                        <a:t>  НАСТОЯЩЕГО</a:t>
                      </a:r>
                      <a:endParaRPr lang="ru-RU" sz="15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</a:rPr>
                        <a:t> БУДУЩЕГО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Недоверие граждан</a:t>
                      </a:r>
                      <a:r>
                        <a:rPr lang="ru-RU" sz="15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 цифровым технологиям и безопасности использования их персональных данных,</a:t>
                      </a:r>
                      <a:r>
                        <a:rPr lang="ru-RU" sz="15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отсутствие навыков (компетенций) использования цифровых технологий.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endParaRPr lang="ru-RU" sz="15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Внедрена практика воспитания цифровой культуры граждан. Начиная</a:t>
                      </a:r>
                      <a:r>
                        <a:rPr lang="ru-RU" sz="15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с детского возраста людям преподают информационные технологии, развивают способность применения разработанных технологий во благо, выявляются таланты для разработки новых технологий.</a:t>
                      </a:r>
                      <a:endParaRPr lang="ru-RU" sz="15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02493355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Устройство в ДИ граждан, живущих</a:t>
                      </a:r>
                      <a:r>
                        <a:rPr lang="ru-RU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семьях</a:t>
                      </a: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 незначительных ограничениях в самообслуживании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принципов умных домов и технологий ИИ, для ухода за получателями социальных услуг (выплат) вне ДИ.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459408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Низкоэффективный технологический парк, не эргономичность информационных систем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Высокотехнологичный парк оборудования</a:t>
                      </a:r>
                      <a:r>
                        <a:rPr lang="ru-RU" sz="1500" b="0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и технических решений</a:t>
                      </a:r>
                      <a:r>
                        <a:rPr lang="ru-RU" sz="15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, использование ИИ в информационных системах,</a:t>
                      </a:r>
                      <a:r>
                        <a:rPr lang="ru-RU" sz="1500" b="0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endParaRPr lang="ru-RU" sz="1500" b="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0592877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Предоставление социальных услуг социальными работниками, работающими по трудовым договорам в государственных и некоммерческих организациях.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Уберизация рынка социальных услуг: предоставление социальных услуг лицами, не состоящими в трудовых отношениях с работодателем, оказывающим социальные услуги.</a:t>
                      </a:r>
                      <a:endParaRPr lang="ru-RU" sz="15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73108963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163722" y="616389"/>
            <a:ext cx="6059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НОРМЫ НАСТОЯЩЕГО – НОРМЫ БУДУЩЕГО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0788" y="390325"/>
            <a:ext cx="348390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  <a:p>
            <a:pPr algn="l"/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77308" y="6381328"/>
            <a:ext cx="261392" cy="360040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5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4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056561" y="423059"/>
            <a:ext cx="2913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БАРЬЕРЫ ПЕРЕХОДА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781582" y="145207"/>
            <a:ext cx="3532813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ЦИФРОВАЯ СОЦИАЛЬНАЯ СФЕРА</a:t>
            </a:r>
            <a:endParaRPr lang="ru-RU" sz="1800" b="1" dirty="0">
              <a:solidFill>
                <a:srgbClr val="E60000"/>
              </a:solidFill>
            </a:endParaRPr>
          </a:p>
        </p:txBody>
      </p:sp>
      <p:graphicFrame>
        <p:nvGraphicFramePr>
          <p:cNvPr id="8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012633"/>
              </p:ext>
            </p:extLst>
          </p:nvPr>
        </p:nvGraphicFramePr>
        <p:xfrm>
          <a:off x="251520" y="909424"/>
          <a:ext cx="8712968" cy="4967848"/>
        </p:xfrm>
        <a:graphic>
          <a:graphicData uri="http://schemas.openxmlformats.org/drawingml/2006/table">
            <a:tbl>
              <a:tblPr firstRow="1" bandRow="1"/>
              <a:tblGrid>
                <a:gridCol w="1002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215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20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</a:rPr>
                        <a:t>№ НОРМЫ</a:t>
                      </a:r>
                      <a:endParaRPr lang="ru-RU" sz="13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</a:rPr>
                        <a:t>НОРМЫ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</a:rPr>
                        <a:t> БУДУЩЕГО </a:t>
                      </a:r>
                      <a:endParaRPr lang="ru-RU" sz="1300" b="1" dirty="0" smtClean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</a:rPr>
                        <a:t>БАРЬЕР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До 90% увеличено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количество автоматизированных процессов (</a:t>
                      </a:r>
                      <a:r>
                        <a:rPr lang="ru-RU" sz="1300" baseline="0" dirty="0" err="1" smtClean="0">
                          <a:latin typeface="Arial" pitchFamily="34" charset="0"/>
                          <a:cs typeface="Arial" pitchFamily="34" charset="0"/>
                        </a:rPr>
                        <a:t>Авт-ны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составление ИППСУ, ИПРА, назначение денежной помощи – обученными нейронными сетями, которые будут выполнять данные процессы на основе медицинских заключений и сведений о доходах).</a:t>
                      </a:r>
                      <a:endParaRPr lang="ru-RU" sz="1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Недостаточное</a:t>
                      </a:r>
                      <a:r>
                        <a:rPr lang="ru-RU" sz="1300" b="0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финансирование. Нехватка специалистов, способных грамотно сформировать постановку задач.</a:t>
                      </a:r>
                      <a:r>
                        <a:rPr lang="ru-RU" sz="13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  </a:t>
                      </a:r>
                      <a:endParaRPr lang="ru-RU" sz="1300" b="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Развитая инфраструктура, в том числе центры общественного доступа.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Владеющие необходимыми навыками и компетенциями пользователи социальных</a:t>
                      </a:r>
                      <a:r>
                        <a:rPr lang="ru-RU" sz="1300" baseline="0" dirty="0" smtClean="0">
                          <a:latin typeface="Arial" pitchFamily="34" charset="0"/>
                          <a:cs typeface="Arial" pitchFamily="34" charset="0"/>
                        </a:rPr>
                        <a:t> услуг и специалисты социальной сферы</a:t>
                      </a: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Незаинтересованность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бизнеса в развитии инфраструктуры.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Отсутствие мотивации получения знаний в области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цифровой экономики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. Отставание гос. образовательных стандартов от жизни. Психологический барьер. 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Более 80% социальных услуг предоставляются в электронном виде. «Сокращение бумажного документооборота»</a:t>
                      </a:r>
                      <a:endParaRPr lang="ru-RU" sz="1300" b="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Нормативные акты не успевают за разработанными технологиями. Отсутствие единой нормативной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правовой базы определяющей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правовой статус электронного документа.</a:t>
                      </a:r>
                      <a:endParaRPr lang="ru-RU" sz="13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3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Arial" pitchFamily="34" charset="0"/>
                          <a:cs typeface="Arial" pitchFamily="34" charset="0"/>
                        </a:rPr>
                        <a:t>Использование принципов умных домов и технологий ИИ, для ухода за получателями социальных услуг вне ДИ, автоматизированный мониторинг состояния здоровья получателей социальных услуг.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RU" sz="13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едостаточное</a:t>
                      </a:r>
                      <a:r>
                        <a:rPr lang="ru-RU" sz="1300" b="0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финансирование, дефицит специалистов в данной предметной области, отсутствие доступных для социальной сферы технологий</a:t>
                      </a:r>
                      <a:r>
                        <a:rPr lang="ru-RU" sz="13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.</a:t>
                      </a:r>
                      <a:endParaRPr lang="ru-RU" sz="1300" b="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Title 3"/>
          <p:cNvSpPr txBox="1">
            <a:spLocks/>
          </p:cNvSpPr>
          <p:nvPr/>
        </p:nvSpPr>
        <p:spPr>
          <a:xfrm>
            <a:off x="91494" y="6021288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67931" y="6356700"/>
            <a:ext cx="236117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6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/>
          <p:nvPr/>
        </p:nvSpPr>
        <p:spPr>
          <a:xfrm>
            <a:off x="3795107" y="627460"/>
            <a:ext cx="15524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МИССИЯ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2768905" y="188640"/>
            <a:ext cx="36048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rgbClr val="E60000"/>
                </a:solidFill>
              </a:rPr>
              <a:t>ЦИФРОВАЯ СОЦИАЛЬНАЯ СФЕРА</a:t>
            </a:r>
            <a:endParaRPr lang="ru-RU" sz="1800" b="1" dirty="0">
              <a:solidFill>
                <a:srgbClr val="E6000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829" y="1191440"/>
            <a:ext cx="8712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Популяризация электронных государственных услуг, информационных технологий среди всех групп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населения.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цифровой культуры общества.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Цифровая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социальная сфера как драйвер развития отечественных информационных технологий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Цифровизация социальной сферы – основа доступности и качества социальных услуг.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Автоматизация рутинных процессов, снижение трудозатрат и издержек, высвобождение ресурсов и направление 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удовлетворение духовных потребностей, профилактику одиночества получателей, гуманизацию деятельности социальных работников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863" y="5518797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информационные технологии - в социальную сферу!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27298" y="6344584"/>
            <a:ext cx="288033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7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61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394981"/>
              </p:ext>
            </p:extLst>
          </p:nvPr>
        </p:nvGraphicFramePr>
        <p:xfrm>
          <a:off x="330272" y="1011743"/>
          <a:ext cx="8424935" cy="4662674"/>
        </p:xfrm>
        <a:graphic>
          <a:graphicData uri="http://schemas.openxmlformats.org/drawingml/2006/table">
            <a:tbl>
              <a:tblPr firstRow="1" bandRow="1"/>
              <a:tblGrid>
                <a:gridCol w="1638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547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Скрыпин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Алексей Романович, РБ,ГКУ РЦСОН, гл. спец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Организация качественного использования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, внедренных АИС, эффективное внедрение новых АИС в социальной сфере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. В рамках общей миссии – о</a:t>
                      </a: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свещение преимуществ использования информационных систем. Уход от рутинной работы.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 31 марта 2018 года сформирую руководство пользователя АИС </a:t>
                      </a:r>
                      <a:r>
                        <a:rPr lang="ru-RU" sz="14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«СОН». </a:t>
                      </a: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 28 февраля 2018 года произведу внедрение модуля «Приемные семьи для пожилых и инвалидов» для работы в рамках закона субъекта РФ РБ </a:t>
                      </a:r>
                      <a:r>
                        <a:rPr lang="ru-RU" sz="1400" b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432-з. 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Шарипова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Рима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Дамировна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ГБУ  РБ,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«Семья»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зав.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Постоянное самосовершенствование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Внедрение в работу новых информационных технологий 2018 год.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Тимашев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Артур </a:t>
                      </a:r>
                      <a:r>
                        <a:rPr lang="ru-RU" sz="1400" b="1" dirty="0" err="1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Илшатович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, директор АНО «Забота»,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РБ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Внедрение в работу новых информационных технологий 2018 год.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Внедрение программного обеспечения 1С учет соц. Услуг в 2018 году.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Хабирова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Алина Саримовна, РБ, куратор проекта «Ломая барьеры»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Популяризация и переориентирование получателей соц. услуг на использование услуг в электронном виде.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Август 2018 года с помощью СМИ и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блогеров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проинформирую население о возможностях использования услуг в электронном виде.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251520" y="551121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791057" y="188640"/>
            <a:ext cx="352839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24556" y="6440274"/>
            <a:ext cx="261392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8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651331"/>
              </p:ext>
            </p:extLst>
          </p:nvPr>
        </p:nvGraphicFramePr>
        <p:xfrm>
          <a:off x="330272" y="1001238"/>
          <a:ext cx="8424935" cy="4876034"/>
        </p:xfrm>
        <a:graphic>
          <a:graphicData uri="http://schemas.openxmlformats.org/drawingml/2006/table">
            <a:tbl>
              <a:tblPr firstRow="1" bandRow="1"/>
              <a:tblGrid>
                <a:gridCol w="1638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76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547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Calibri (Основной текст)"/>
                        </a:rPr>
                        <a:t>ФИО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ЛИЧНЫЕ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МИССИИ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ОБЪЯВЛЕННЫЕ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ДЕЙСТВИЯ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 (Основной текст)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Хафизова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Рамиля Исхаковна, РБ, ГКУ ЦЗН, нач. отдела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Обеспечение снижения трудозатрат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Оптимизация документооборота, уход от отдельных видов бланков к 3 кварталу 2018 года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111855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Рыскужина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Расима Сагитовна,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РБ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ГКУ ЦЗН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, нач. отдела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Оптимизация рутинных процессов оказания соц. услуг.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Произвести ряд изменений в работе специалистов по приему граждан исключающие дублирование процессов приема. Июнь 2018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01337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Кирилова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Наталья Сергеевна, РБ, ГКУ ЦЗН</a:t>
                      </a:r>
                      <a:r>
                        <a:rPr lang="ru-RU" sz="1400" b="1" baseline="0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 , нач. отдела</a:t>
                      </a:r>
                      <a:endParaRPr lang="ru-RU" sz="1400" dirty="0" smtClean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Формирование гос. реестров работодателей только в электронном виде.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Оптимизировать бумажные носители, выполняя ежедневно. Исключить 10 документов до 31 января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3821468"/>
                  </a:ext>
                </a:extLst>
              </a:tr>
              <a:tr h="279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Ткачук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Елена Сергеевна, РБ, РЦСПН спец.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Переход документов с бумажных носителей на электронные.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Оказание методической помощи и популяризация систем электронного документооборота «ДЕЛО» среди сотрудников учреждения к концу 2018 года.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2790260"/>
                  </a:ext>
                </a:extLst>
              </a:tr>
            </a:tbl>
          </a:graphicData>
        </a:graphic>
      </p:graphicFrame>
      <p:sp>
        <p:nvSpPr>
          <p:cNvPr id="5" name="Прямоугольник 1"/>
          <p:cNvSpPr/>
          <p:nvPr/>
        </p:nvSpPr>
        <p:spPr>
          <a:xfrm>
            <a:off x="251520" y="552808"/>
            <a:ext cx="6481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ЛИЧНЫЕ МИССИИ И ОБЪЯВЛЕННЫЕ ДЕЙСТВИЯ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2807804" y="188640"/>
            <a:ext cx="3528391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rgbClr val="E60000"/>
                </a:solidFill>
              </a:rPr>
              <a:t>ЦИФРОВАЯ СОЦИАЛЬНАЯ СФЕРА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0992" y="6197741"/>
            <a:ext cx="8843496" cy="5436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rgbClr val="002060"/>
                </a:solidFill>
              </a:rPr>
              <a:t>Приволжский Федеральный Округ                                                                                        г. УФА</a:t>
            </a:r>
          </a:p>
          <a:p>
            <a:pPr algn="r"/>
            <a:r>
              <a:rPr lang="ru-RU" sz="1800" dirty="0" smtClean="0">
                <a:solidFill>
                  <a:srgbClr val="002060"/>
                </a:solidFill>
              </a:rPr>
              <a:t>22 – 23 января 2018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412043" y="6376243"/>
            <a:ext cx="261392" cy="365125"/>
          </a:xfrm>
        </p:spPr>
        <p:txBody>
          <a:bodyPr/>
          <a:lstStyle/>
          <a:p>
            <a:fld id="{A212876F-DA47-45D7-AE57-376D42353813}" type="slidenum">
              <a:rPr lang="ru-RU" sz="1400" smtClean="0">
                <a:solidFill>
                  <a:schemeClr val="tx1"/>
                </a:solidFill>
              </a:rPr>
              <a:t>9</a:t>
            </a:fld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07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7539</TotalTime>
  <Words>3643</Words>
  <Application>Microsoft Office PowerPoint</Application>
  <PresentationFormat>Экран (4:3)</PresentationFormat>
  <Paragraphs>481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Office Theme</vt:lpstr>
      <vt:lpstr>СТРАТЕГИЧЕСКАЯ СЕССИЯ «Образ будущего социальной сферы России. Социальная поддержка»  Тема группы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Ivanova</cp:lastModifiedBy>
  <cp:revision>169</cp:revision>
  <cp:lastPrinted>2018-02-26T06:53:16Z</cp:lastPrinted>
  <dcterms:created xsi:type="dcterms:W3CDTF">2017-10-22T11:39:11Z</dcterms:created>
  <dcterms:modified xsi:type="dcterms:W3CDTF">2018-02-28T09:01:05Z</dcterms:modified>
</cp:coreProperties>
</file>